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4636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7" r:id="rId3"/>
    <p:sldId id="258" r:id="rId4"/>
    <p:sldId id="259" r:id="rId5"/>
    <p:sldId id="269" r:id="rId6"/>
    <p:sldId id="272" r:id="rId7"/>
    <p:sldId id="270" r:id="rId8"/>
    <p:sldId id="260" r:id="rId9"/>
    <p:sldId id="262" r:id="rId10"/>
    <p:sldId id="271" r:id="rId11"/>
    <p:sldId id="264" r:id="rId12"/>
    <p:sldId id="278" r:id="rId13"/>
    <p:sldId id="268" r:id="rId14"/>
    <p:sldId id="275" r:id="rId15"/>
    <p:sldId id="277" r:id="rId16"/>
    <p:sldId id="266" r:id="rId17"/>
    <p:sldId id="276" r:id="rId18"/>
    <p:sldId id="267" r:id="rId19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ans Gans" initials="HG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16161"/>
    <a:srgbClr val="26F0EF"/>
    <a:srgbClr val="FF42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1" autoAdjust="0"/>
    <p:restoredTop sz="89744"/>
  </p:normalViewPr>
  <p:slideViewPr>
    <p:cSldViewPr snapToGrid="0" snapToObjects="1">
      <p:cViewPr varScale="1">
        <p:scale>
          <a:sx n="138" d="100"/>
          <a:sy n="138" d="100"/>
        </p:scale>
        <p:origin x="108" y="30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120" d="100"/>
          <a:sy n="120" d="100"/>
        </p:scale>
        <p:origin x="3896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image" Target="../media/image1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07EDF9-73DA-CA47-A4A6-8F38CF7EC829}" type="datetimeFigureOut">
              <a:rPr lang="en-US" smtClean="0"/>
              <a:t>8/1/2018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F85CDF-9BAF-484D-A18F-0A9CDBA59B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947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82A5ED-AA54-BB49-AA07-76694A6499DE}" type="datetimeFigureOut">
              <a:rPr lang="en-US" smtClean="0"/>
              <a:t>8/1/2018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EEC844-ACEE-6946-8717-7C203DCEA1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9876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457200" lvl="1" indent="0">
                  <a:buFont typeface="Arial" panose="020B0604020202020204" pitchFamily="34" charset="0"/>
                  <a:buNone/>
                </a:pPr>
                <a:r>
                  <a:rPr lang="en-US" altLang="zh-CN" i="0" dirty="0">
                    <a:latin typeface="Cambria Math" panose="02040503050406030204" pitchFamily="18" charset="0"/>
                  </a:rPr>
                  <a:t>References</a:t>
                </a:r>
              </a:p>
              <a:p>
                <a:pPr marL="628650" lvl="1" indent="-1714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  <m:r>
                      <a:rPr lang="en-US" altLang="zh-CN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(∗)</m:t>
                        </m:r>
                      </m:sup>
                    </m:sSup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e>
                        </m:acc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sub>
                    </m:sSub>
                  </m:oMath>
                </a14:m>
                <a:r>
                  <a:rPr lang="en-US" altLang="zh-CN" dirty="0"/>
                  <a:t>: PRL109(2012)101802,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PRD88(2013)072012,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PRL115(2015)111803</a:t>
                </a:r>
                <a:r>
                  <a:rPr lang="zh-CN" altLang="en-US" dirty="0"/>
                  <a:t> </a:t>
                </a:r>
                <a:endParaRPr lang="en-US" altLang="zh-CN" dirty="0"/>
              </a:p>
              <a:p>
                <a:pPr marL="628650" lvl="1" indent="-1714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∗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sup>
                    </m:sSup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𝑙</m:t>
                        </m:r>
                      </m:e>
                      <m:sup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𝑙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CN" dirty="0"/>
                  <a:t>: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PRL113(2014)151601,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PRL118(2017)111801</a:t>
                </a:r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457200" lvl="1" indent="0">
                  <a:buFont typeface="Arial" panose="020B0604020202020204" pitchFamily="34" charset="0"/>
                  <a:buNone/>
                </a:pPr>
                <a:r>
                  <a:rPr lang="en-US" altLang="zh-CN" i="0" dirty="0">
                    <a:latin typeface="Cambria Math" panose="02040503050406030204" pitchFamily="18" charset="0"/>
                  </a:rPr>
                  <a:t>References</a:t>
                </a:r>
              </a:p>
              <a:p>
                <a:pPr marL="628650" lvl="1" indent="-171450">
                  <a:buFont typeface="Arial" panose="020B0604020202020204" pitchFamily="34" charset="0"/>
                  <a:buChar char="•"/>
                </a:pPr>
                <a:r>
                  <a:rPr lang="en-US" altLang="zh-CN" b="0" i="0" smtClean="0">
                    <a:latin typeface="Cambria Math" panose="02040503050406030204" pitchFamily="18" charset="0"/>
                  </a:rPr>
                  <a:t>𝐵 ̅</a:t>
                </a:r>
                <a:r>
                  <a:rPr lang="en-US" altLang="zh-CN" i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→</a:t>
                </a:r>
                <a:r>
                  <a:rPr lang="en-US" altLang="zh-CN" b="0" i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𝐷^((∗)) 𝜏^+ 𝜈 ̅_𝜏</a:t>
                </a:r>
                <a:r>
                  <a:rPr lang="en-US" altLang="zh-CN" dirty="0"/>
                  <a:t>: PRL109(2012)101802,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PRD88(2013)072012,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PRL115(2015)111803</a:t>
                </a:r>
                <a:r>
                  <a:rPr lang="zh-CN" altLang="en-US" dirty="0"/>
                  <a:t> </a:t>
                </a:r>
                <a:endParaRPr lang="en-US" altLang="zh-CN" dirty="0"/>
              </a:p>
              <a:p>
                <a:pPr marL="628650" lvl="1" indent="-171450">
                  <a:buFont typeface="Arial" panose="020B0604020202020204" pitchFamily="34" charset="0"/>
                  <a:buChar char="•"/>
                </a:pPr>
                <a:r>
                  <a:rPr lang="en-US" altLang="zh-CN" i="0">
                    <a:latin typeface="Cambria Math" panose="02040503050406030204" pitchFamily="18" charset="0"/>
                  </a:rPr>
                  <a:t>𝐵</a:t>
                </a:r>
                <a:r>
                  <a:rPr lang="en-US" altLang="zh-CN" i="0" smtClean="0">
                    <a:latin typeface="Cambria Math" panose="02040503050406030204" pitchFamily="18" charset="0"/>
                  </a:rPr>
                  <a:t> ̅</a:t>
                </a:r>
                <a:r>
                  <a:rPr lang="en-US" altLang="zh-CN" i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→</a:t>
                </a:r>
                <a:r>
                  <a:rPr lang="en-US" altLang="zh-CN" b="0" i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𝐾</a:t>
                </a:r>
                <a:r>
                  <a:rPr lang="en-US" altLang="zh-CN" b="0" i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^(</a:t>
                </a:r>
                <a:r>
                  <a:rPr lang="en-US" altLang="zh-CN" b="0" i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(</a:t>
                </a:r>
                <a:r>
                  <a:rPr lang="en-US" altLang="zh-CN" i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∗</a:t>
                </a:r>
                <a:r>
                  <a:rPr lang="en-US" altLang="zh-CN" b="0" i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)</a:t>
                </a:r>
                <a:r>
                  <a:rPr lang="en-US" altLang="zh-CN" b="0" i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) </a:t>
                </a:r>
                <a:r>
                  <a:rPr lang="en-US" altLang="zh-CN" b="0" i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𝑙</a:t>
                </a:r>
                <a:r>
                  <a:rPr lang="en-US" altLang="zh-CN" b="0" i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^</a:t>
                </a:r>
                <a:r>
                  <a:rPr lang="en-US" altLang="zh-CN" i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+</a:t>
                </a:r>
                <a:r>
                  <a:rPr lang="en-US" altLang="zh-CN" b="0" i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𝑙^−</a:t>
                </a:r>
                <a:r>
                  <a:rPr lang="en-US" altLang="zh-CN" b="0" i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US" altLang="zh-CN" i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US" altLang="zh-CN" dirty="0"/>
                  <a:t>: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PRL113(2014)151601,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PRL118(2017)111801</a:t>
                </a:r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EEC844-ACEE-6946-8717-7C203DCEA10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9156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" y="3714750"/>
            <a:ext cx="9141619" cy="14287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3" y="3686307"/>
            <a:ext cx="9141619" cy="480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3806190"/>
            <a:ext cx="7589520" cy="61722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</a:t>
            </a:r>
            <a:r>
              <a:rPr lang="en-US" dirty="0" smtClean="0"/>
              <a:t>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" y="0"/>
            <a:ext cx="9143989" cy="3686307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4430268"/>
            <a:ext cx="7589520" cy="44577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36643" y="4844840"/>
            <a:ext cx="1854203" cy="273844"/>
          </a:xfrm>
          <a:prstGeom prst="rect">
            <a:avLst/>
          </a:prstGeom>
        </p:spPr>
        <p:txBody>
          <a:bodyPr/>
          <a:lstStyle/>
          <a:p>
            <a:r>
              <a:rPr lang="de-DE"/>
              <a:t>22/03/17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Y.H. Yang | </a:t>
            </a:r>
            <a:r>
              <a:rPr lang="en-US" altLang="zh-CN" dirty="0" smtClean="0"/>
              <a:t>DCCP</a:t>
            </a:r>
            <a:r>
              <a:rPr lang="de-DE" dirty="0" smtClean="0"/>
              <a:t> 2018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C685C-97EF-E540-9BEB-22568529B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9229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36643" y="4844840"/>
            <a:ext cx="1854203" cy="273844"/>
          </a:xfrm>
          <a:prstGeom prst="rect">
            <a:avLst/>
          </a:prstGeom>
        </p:spPr>
        <p:txBody>
          <a:bodyPr/>
          <a:lstStyle/>
          <a:p>
            <a:r>
              <a:rPr lang="de-DE"/>
              <a:t>22/03/17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zh-CN" dirty="0" smtClean="0"/>
              <a:t>Y. H. Yang | DCCP 2018</a:t>
            </a:r>
            <a:endParaRPr lang="en-US" altLang="zh-CN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C685C-97EF-E540-9BEB-22568529B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80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3" y="4800600"/>
            <a:ext cx="9141619" cy="342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3" y="4750737"/>
            <a:ext cx="9141619" cy="480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569214"/>
            <a:ext cx="7543800" cy="267462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3341716"/>
            <a:ext cx="7543800" cy="85725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36643" y="4844840"/>
            <a:ext cx="1854203" cy="273844"/>
          </a:xfrm>
          <a:prstGeom prst="rect">
            <a:avLst/>
          </a:prstGeom>
        </p:spPr>
        <p:txBody>
          <a:bodyPr/>
          <a:lstStyle/>
          <a:p>
            <a:r>
              <a:rPr lang="de-DE"/>
              <a:t>22/03/17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Y. H. Yang | DCCP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C685C-97EF-E540-9BEB-22568529B3EC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325755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3324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36643" y="4844840"/>
            <a:ext cx="1854203" cy="273844"/>
          </a:xfrm>
          <a:prstGeom prst="rect">
            <a:avLst/>
          </a:prstGeom>
        </p:spPr>
        <p:txBody>
          <a:bodyPr/>
          <a:lstStyle/>
          <a:p>
            <a:r>
              <a:rPr lang="de-DE"/>
              <a:t>22/03/17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zh-CN" dirty="0" smtClean="0"/>
              <a:t>Y. H. Yang | DCCP 2018</a:t>
            </a:r>
            <a:endParaRPr lang="en-US" altLang="zh-C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C685C-97EF-E540-9BEB-22568529B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23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4" y="0"/>
            <a:ext cx="3038093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45769"/>
            <a:ext cx="2400300" cy="17145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190983"/>
            <a:ext cx="5336522" cy="45379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194560"/>
            <a:ext cx="2400300" cy="2534343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2900" y="4843360"/>
            <a:ext cx="3486150" cy="273844"/>
          </a:xfrm>
        </p:spPr>
        <p:txBody>
          <a:bodyPr/>
          <a:lstStyle>
            <a:lvl1pPr algn="l">
              <a:defRPr>
                <a:solidFill>
                  <a:schemeClr val="tx1"/>
                </a:solidFill>
              </a:defRPr>
            </a:lvl1pPr>
          </a:lstStyle>
          <a:p>
            <a:r>
              <a:rPr lang="de-DE" altLang="zh-CN" dirty="0" smtClean="0"/>
              <a:t>Y. H. Yang | DCCP 2018</a:t>
            </a:r>
            <a:endParaRPr lang="en-US" altLang="zh-C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A6C685C-97EF-E540-9BEB-22568529B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7734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868101"/>
            <a:ext cx="3703320" cy="353372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868102"/>
            <a:ext cx="3703320" cy="353372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36643" y="4844840"/>
            <a:ext cx="1854203" cy="273844"/>
          </a:xfrm>
          <a:prstGeom prst="rect">
            <a:avLst/>
          </a:prstGeom>
        </p:spPr>
        <p:txBody>
          <a:bodyPr/>
          <a:lstStyle/>
          <a:p>
            <a:r>
              <a:rPr lang="de-DE"/>
              <a:t>22/03/17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zh-CN" dirty="0" smtClean="0"/>
              <a:t>Y. H. Yang | DCCP 2018</a:t>
            </a:r>
            <a:endParaRPr lang="en-US" altLang="zh-C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C685C-97EF-E540-9BEB-22568529B3E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22960" y="214954"/>
            <a:ext cx="7543800" cy="5750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82416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59" y="902826"/>
            <a:ext cx="3703320" cy="34989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902826"/>
            <a:ext cx="3703320" cy="349899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36643" y="4844840"/>
            <a:ext cx="1854203" cy="273844"/>
          </a:xfrm>
          <a:prstGeom prst="rect">
            <a:avLst/>
          </a:prstGeom>
        </p:spPr>
        <p:txBody>
          <a:bodyPr/>
          <a:lstStyle/>
          <a:p>
            <a:r>
              <a:rPr lang="de-DE"/>
              <a:t>22/03/17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zh-CN" dirty="0" smtClean="0"/>
              <a:t>Y. H. Yang | DCCP 2018</a:t>
            </a:r>
            <a:endParaRPr lang="en-US" altLang="zh-C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C685C-97EF-E540-9BEB-22568529B3E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22960" y="214954"/>
            <a:ext cx="7543800" cy="5750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251781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22960" y="789973"/>
            <a:ext cx="3703320" cy="55221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none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1449729"/>
            <a:ext cx="3703320" cy="29520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63440" y="789973"/>
            <a:ext cx="3703320" cy="55221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none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1449729"/>
            <a:ext cx="3703320" cy="29520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36643" y="4844840"/>
            <a:ext cx="1854203" cy="273844"/>
          </a:xfrm>
          <a:prstGeom prst="rect">
            <a:avLst/>
          </a:prstGeom>
        </p:spPr>
        <p:txBody>
          <a:bodyPr/>
          <a:lstStyle/>
          <a:p>
            <a:r>
              <a:rPr lang="de-DE"/>
              <a:t>22/03/17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zh-CN" dirty="0" smtClean="0"/>
              <a:t>Y. H. Yang | DCCP 2018</a:t>
            </a:r>
            <a:endParaRPr lang="en-US" altLang="zh-CN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C685C-97EF-E540-9BEB-22568529B3E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22960" y="214954"/>
            <a:ext cx="7543800" cy="5750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71177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36643" y="4844840"/>
            <a:ext cx="1854203" cy="273844"/>
          </a:xfrm>
          <a:prstGeom prst="rect">
            <a:avLst/>
          </a:prstGeom>
        </p:spPr>
        <p:txBody>
          <a:bodyPr/>
          <a:lstStyle/>
          <a:p>
            <a:r>
              <a:rPr lang="de-DE"/>
              <a:t>22/03/17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zh-CN" dirty="0" smtClean="0"/>
              <a:t>Y. H. Yang | DCCP 2018</a:t>
            </a:r>
            <a:endParaRPr lang="en-US" altLang="zh-CN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C685C-97EF-E540-9BEB-22568529B3EC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822960" y="214954"/>
            <a:ext cx="7543800" cy="5750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8799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3" y="4800600"/>
            <a:ext cx="9141619" cy="342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3" y="4750737"/>
            <a:ext cx="9141619" cy="480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36643" y="4844840"/>
            <a:ext cx="1854203" cy="273844"/>
          </a:xfrm>
          <a:prstGeom prst="rect">
            <a:avLst/>
          </a:prstGeom>
        </p:spPr>
        <p:txBody>
          <a:bodyPr/>
          <a:lstStyle/>
          <a:p>
            <a:r>
              <a:rPr lang="de-DE"/>
              <a:t>22/03/17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 altLang="zh-CN" dirty="0" smtClean="0"/>
              <a:t>Y. H. Yang | DCCP 2018</a:t>
            </a:r>
            <a:endParaRPr lang="en-US" altLang="zh-CN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C685C-97EF-E540-9BEB-22568529B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613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4800600"/>
            <a:ext cx="9144001" cy="342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" y="4750737"/>
            <a:ext cx="9144001" cy="494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14954"/>
            <a:ext cx="7543800" cy="57501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834213"/>
            <a:ext cx="7543801" cy="356760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78992" y="4844840"/>
            <a:ext cx="618765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Peter Weidenkaff | BEACH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5" y="4844840"/>
            <a:ext cx="98401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0A6C685C-97EF-E540-9BEB-22568529B3EC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23" y="4817893"/>
            <a:ext cx="813682" cy="300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4144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45" r:id="rId1"/>
    <p:sldLayoutId id="2147484637" r:id="rId2"/>
    <p:sldLayoutId id="2147484638" r:id="rId3"/>
    <p:sldLayoutId id="2147484644" r:id="rId4"/>
    <p:sldLayoutId id="2147484640" r:id="rId5"/>
    <p:sldLayoutId id="2147484624" r:id="rId6"/>
    <p:sldLayoutId id="2147484641" r:id="rId7"/>
    <p:sldLayoutId id="2147484642" r:id="rId8"/>
    <p:sldLayoutId id="2147484643" r:id="rId9"/>
    <p:sldLayoutId id="2147484626" r:id="rId10"/>
  </p:sldLayoutIdLst>
  <p:hf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4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180975" indent="-180975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Arial" panose="020B0604020202020204" pitchFamily="34" charset="0"/>
        <a:buChar char="•"/>
        <a:tabLst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Relationship Id="rId9" Type="http://schemas.openxmlformats.org/officeDocument/2006/relationships/image" Target="../media/image37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41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42.png"/><Relationship Id="rId9" Type="http://schemas.openxmlformats.org/officeDocument/2006/relationships/image" Target="../media/image4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70.png"/><Relationship Id="rId5" Type="http://schemas.openxmlformats.org/officeDocument/2006/relationships/image" Target="../media/image48.PNG"/><Relationship Id="rId4" Type="http://schemas.openxmlformats.org/officeDocument/2006/relationships/image" Target="../media/image4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5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7" Type="http://schemas.openxmlformats.org/officeDocument/2006/relationships/image" Target="../media/image61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0.wmf"/><Relationship Id="rId5" Type="http://schemas.openxmlformats.org/officeDocument/2006/relationships/image" Target="../media/image63.png"/><Relationship Id="rId4" Type="http://schemas.openxmlformats.org/officeDocument/2006/relationships/image" Target="../media/image5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8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1.png"/><Relationship Id="rId9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3" Type="http://schemas.openxmlformats.org/officeDocument/2006/relationships/image" Target="../media/image18.png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5.emf"/><Relationship Id="rId11" Type="http://schemas.openxmlformats.org/officeDocument/2006/relationships/image" Target="../media/image20.png"/><Relationship Id="rId5" Type="http://schemas.openxmlformats.org/officeDocument/2006/relationships/oleObject" Target="../embeddings/oleObject1.bin"/><Relationship Id="rId10" Type="http://schemas.openxmlformats.org/officeDocument/2006/relationships/image" Target="../media/image17.emf"/><Relationship Id="rId4" Type="http://schemas.openxmlformats.org/officeDocument/2006/relationships/image" Target="../media/image19.png"/><Relationship Id="rId9" Type="http://schemas.openxmlformats.org/officeDocument/2006/relationships/oleObject" Target="../embeddings/oleObject3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200" dirty="0"/>
              <a:t>（</a:t>
            </a:r>
            <a:r>
              <a:rPr lang="en-US" altLang="zh-CN" sz="3200" dirty="0"/>
              <a:t>Semi-)</a:t>
            </a:r>
            <a:r>
              <a:rPr lang="en-US" altLang="zh-CN" sz="3200" dirty="0" err="1"/>
              <a:t>leptonic</a:t>
            </a:r>
            <a:r>
              <a:rPr lang="en-US" altLang="zh-CN" sz="3200" dirty="0"/>
              <a:t> Decay of D Meson at BESIII</a:t>
            </a:r>
            <a:endParaRPr lang="zh-CN" altLang="en-US" sz="3200" dirty="0"/>
          </a:p>
        </p:txBody>
      </p:sp>
      <p:pic>
        <p:nvPicPr>
          <p:cNvPr id="5" name="图片占位符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88" b="19788"/>
          <a:stretch>
            <a:fillRect/>
          </a:stretch>
        </p:blipFill>
        <p:spPr/>
      </p:pic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r"/>
            <a:r>
              <a:rPr lang="en-US" altLang="zh-CN" dirty="0" err="1" smtClean="0"/>
              <a:t>Youhua</a:t>
            </a:r>
            <a:r>
              <a:rPr lang="en-US" altLang="zh-CN" dirty="0" smtClean="0"/>
              <a:t> Yang</a:t>
            </a:r>
            <a:endParaRPr lang="zh-CN" altLang="en-US" dirty="0"/>
          </a:p>
        </p:txBody>
      </p:sp>
      <p:sp>
        <p:nvSpPr>
          <p:cNvPr id="7" name="标题 1"/>
          <p:cNvSpPr txBox="1">
            <a:spLocks/>
          </p:cNvSpPr>
          <p:nvPr/>
        </p:nvSpPr>
        <p:spPr>
          <a:xfrm>
            <a:off x="2979250" y="4625310"/>
            <a:ext cx="3185514" cy="538552"/>
          </a:xfrm>
          <a:prstGeom prst="rect">
            <a:avLst/>
          </a:prstGeom>
        </p:spPr>
        <p:txBody>
          <a:bodyPr vert="horz" lIns="91440" tIns="0" rIns="91440" bIns="0" rtlCol="0" anchor="b">
            <a:noAutofit/>
          </a:bodyPr>
          <a:lstStyle>
            <a:lvl1pPr algn="ctr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6000" b="0" kern="1200" spc="-50" baseline="0">
                <a:solidFill>
                  <a:srgbClr val="FFC0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400" dirty="0"/>
              <a:t>Domestic Conference of Charm Physics 2018</a:t>
            </a:r>
          </a:p>
          <a:p>
            <a:r>
              <a:rPr lang="en-US" altLang="zh-CN" sz="1400" dirty="0" smtClean="0"/>
              <a:t>USTL Anshan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747190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dirty="0" err="1" smtClean="0"/>
              <a:t>Semileptonic</a:t>
            </a:r>
            <a:r>
              <a:rPr lang="en-US" altLang="zh-CN" dirty="0" smtClean="0"/>
              <a:t> decays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zh-CN" smtClean="0"/>
              <a:t>Y. H. Yang | DCCP 2018</a:t>
            </a:r>
            <a:endParaRPr lang="en-US" altLang="zh-CN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C685C-97EF-E540-9BEB-22568529B3EC}" type="slidenum">
              <a:rPr lang="en-US" smtClean="0"/>
              <a:t>9</a:t>
            </a:fld>
            <a:endParaRPr lang="en-US"/>
          </a:p>
        </p:txBody>
      </p:sp>
      <p:pic>
        <p:nvPicPr>
          <p:cNvPr id="7" name="图片 9" descr="图片 9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03378" y="3434968"/>
            <a:ext cx="3965285" cy="809864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pic>
        <p:nvPicPr>
          <p:cNvPr id="8" name="fermion.pdf" descr="fermion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838369" y="1124660"/>
            <a:ext cx="3095301" cy="201986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691388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标题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p>
                            <m:sSup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e>
                            <m:sup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2" name="标题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t="-2105" b="-84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zh-CN" smtClean="0"/>
              <a:t>Y. H. Yang | DCCP 2018</a:t>
            </a:r>
            <a:endParaRPr lang="en-US" altLang="zh-CN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C685C-97EF-E540-9BEB-22568529B3EC}" type="slidenum">
              <a:rPr lang="en-US" smtClean="0"/>
              <a:t>10</a:t>
            </a:fld>
            <a:endParaRPr lang="en-US"/>
          </a:p>
        </p:txBody>
      </p:sp>
      <p:pic>
        <p:nvPicPr>
          <p:cNvPr id="6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6728" y="2344754"/>
            <a:ext cx="3076875" cy="2412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0504" y="843903"/>
            <a:ext cx="5513630" cy="164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8" descr="decayrate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413" y="843903"/>
            <a:ext cx="3018091" cy="1500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413" y="2332283"/>
            <a:ext cx="1610257" cy="608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35" y="3002079"/>
            <a:ext cx="4518025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56" y="3387553"/>
            <a:ext cx="3159125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68" y="3744602"/>
            <a:ext cx="3289300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30"/>
          <p:cNvSpPr txBox="1">
            <a:spLocks noChangeArrowheads="1"/>
          </p:cNvSpPr>
          <p:nvPr/>
        </p:nvSpPr>
        <p:spPr bwMode="auto">
          <a:xfrm>
            <a:off x="1726269" y="2232747"/>
            <a:ext cx="3116263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1400" dirty="0"/>
              <a:t>Assumed to be independent of q</a:t>
            </a:r>
            <a:r>
              <a:rPr lang="en-US" altLang="zh-CN" sz="1400" baseline="30000" dirty="0"/>
              <a:t>2 </a:t>
            </a:r>
            <a:r>
              <a:rPr lang="en-US" altLang="zh-CN" sz="1400" dirty="0"/>
              <a:t>following FOCUS’s treatment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sz="1400" dirty="0"/>
              <a:t>(PLB607(2005)233)</a:t>
            </a:r>
          </a:p>
        </p:txBody>
      </p:sp>
    </p:spTree>
    <p:extLst>
      <p:ext uri="{BB962C8B-B14F-4D97-AF65-F5344CB8AC3E}">
        <p14:creationId xmlns:p14="http://schemas.microsoft.com/office/powerpoint/2010/main" val="1156330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8" name="Title 7">
                <a:extLst>
                  <a:ext uri="{FF2B5EF4-FFF2-40B4-BE49-F238E27FC236}">
                    <a16:creationId xmlns="" xmlns:a16="http://schemas.microsoft.com/office/drawing/2014/main" id="{7F56A077-FA2E-E943-8357-0AAC5A9D76C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p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US" altLang="zh-CN" i="1"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p>
                            <m:sSup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e>
                            <m:sup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p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itle 7">
                <a:extLst>
                  <a:ext uri="{FF2B5EF4-FFF2-40B4-BE49-F238E27FC236}">
                    <a16:creationId xmlns:a16="http://schemas.microsoft.com/office/drawing/2014/main" xmlns="" id="{7F56A077-FA2E-E943-8357-0AAC5A9D76C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3"/>
                <a:stretch>
                  <a:fillRect t="-2105" b="-84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9">
                <a:extLst>
                  <a:ext uri="{FF2B5EF4-FFF2-40B4-BE49-F238E27FC236}">
                    <a16:creationId xmlns="" xmlns:a16="http://schemas.microsoft.com/office/drawing/2014/main" id="{40803EA6-A422-1C4C-B9DD-C052754A044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22959" y="1012919"/>
                <a:ext cx="7543801" cy="3756508"/>
              </a:xfrm>
            </p:spPr>
            <p:txBody>
              <a:bodyPr>
                <a:normAutofit/>
              </a:bodyPr>
              <a:lstStyle/>
              <a:p>
                <a:r>
                  <a:rPr lang="en-US" altLang="zh-CN" dirty="0"/>
                  <a:t>Evidence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for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lepton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universality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violation in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  <m:r>
                      <a:rPr lang="en-US" altLang="zh-CN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(∗)</m:t>
                        </m:r>
                      </m:sup>
                    </m:sSup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e>
                        </m:acc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sub>
                    </m:sSub>
                  </m:oMath>
                </a14:m>
                <a:r>
                  <a:rPr lang="en-US" altLang="zh-CN" dirty="0"/>
                  <a:t> and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∗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sup>
                    </m:sSup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𝑙</m:t>
                        </m:r>
                      </m:e>
                      <m:sup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𝑙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1000" dirty="0"/>
                  <a:t/>
                </a:r>
                <a:br>
                  <a:rPr lang="en-US" altLang="zh-CN" sz="1000" dirty="0"/>
                </a:br>
                <a:r>
                  <a:rPr lang="en-US" altLang="zh-CN" sz="1000" dirty="0"/>
                  <a:t>   </a:t>
                </a:r>
                <a:r>
                  <a:rPr lang="en-US" altLang="zh-CN" dirty="0"/>
                  <a:t/>
                </a:r>
                <a:br>
                  <a:rPr lang="en-US" altLang="zh-CN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\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𝑞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l-G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Γ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sSup>
                          <m:sSupPr>
                            <m:ctrlPr>
                              <a:rPr lang="is-IS" i="1">
                                <a:latin typeface="Cambria Math" panose="02040503050406030204" pitchFamily="18" charset="0"/>
                                <a:ea typeface="Cambria Math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charset="0"/>
                              </a:rPr>
                              <m:t>𝐷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charset="0"/>
                              </a:rPr>
                              <m:t>0</m:t>
                            </m:r>
                          </m:sup>
                        </m:sSup>
                        <m:r>
                          <a:rPr lang="is-I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→</m:t>
                        </m:r>
                        <m:sSup>
                          <m:sSupPr>
                            <m:ctrlPr>
                              <a:rPr lang="is-IS" i="1">
                                <a:latin typeface="Cambria Math" panose="02040503050406030204" pitchFamily="18" charset="0"/>
                                <a:ea typeface="Cambria Math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charset="0"/>
                              </a:rPr>
                              <m:t>𝐾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charset="0"/>
                              </a:rPr>
                              <m:t>−</m:t>
                            </m:r>
                          </m:sup>
                        </m:sSup>
                        <m:sSup>
                          <m:sSupPr>
                            <m:ctrlPr>
                              <a:rPr lang="is-IS" i="1"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pPr>
                          <m:e>
                            <m:r>
                              <a:rPr lang="is-I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mbria Math" charset="0"/>
                              </a:rPr>
                              <m:t>𝜇</m:t>
                            </m:r>
                          </m:e>
                          <m:sup>
                            <m:r>
                              <a:rPr lang="en-US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+</m:t>
                            </m:r>
                          </m:sup>
                        </m:sSup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𝜐</m:t>
                            </m:r>
                          </m:e>
                          <m:sub>
                            <m:r>
                              <a:rPr lang="is-I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mbria Math" charset="0"/>
                              </a:rPr>
                              <m:t>𝜇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l-G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Γ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sSup>
                          <m:sSupPr>
                            <m:ctrlPr>
                              <a:rPr lang="is-IS" i="1">
                                <a:latin typeface="Cambria Math" panose="02040503050406030204" pitchFamily="18" charset="0"/>
                                <a:ea typeface="Cambria Math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charset="0"/>
                              </a:rPr>
                              <m:t>𝐷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charset="0"/>
                              </a:rPr>
                              <m:t>0</m:t>
                            </m:r>
                          </m:sup>
                        </m:sSup>
                        <m:r>
                          <a:rPr lang="is-I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→</m:t>
                        </m:r>
                        <m:sSup>
                          <m:sSupPr>
                            <m:ctrlPr>
                              <a:rPr lang="is-IS" i="1">
                                <a:latin typeface="Cambria Math" panose="02040503050406030204" pitchFamily="18" charset="0"/>
                                <a:ea typeface="Cambria Math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charset="0"/>
                              </a:rPr>
                              <m:t>𝐾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charset="0"/>
                              </a:rPr>
                              <m:t>−</m:t>
                            </m:r>
                          </m:sup>
                        </m:sSup>
                        <m:sSup>
                          <m:sSupPr>
                            <m:ctrlPr>
                              <a:rPr lang="is-IS" i="1"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+</m:t>
                            </m:r>
                          </m:sup>
                        </m:sSup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𝜐</m:t>
                            </m:r>
                          </m:e>
                          <m:sub>
                            <m:r>
                              <a:rPr lang="is-I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mbria Math" charset="0"/>
                              </a:rPr>
                              <m:t>𝜇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endParaRPr lang="de-DE" dirty="0"/>
              </a:p>
              <a:p>
                <a:endParaRPr lang="de-DE" dirty="0"/>
              </a:p>
              <a:p>
                <a:endParaRPr lang="de-DE" dirty="0"/>
              </a:p>
              <a:p>
                <a:endParaRPr lang="de-DE" dirty="0"/>
              </a:p>
              <a:p>
                <a:endParaRPr lang="de-DE" dirty="0"/>
              </a:p>
              <a:p>
                <a:pPr marL="0" indent="0">
                  <a:buNone/>
                </a:pPr>
                <a:endParaRPr lang="de-DE" dirty="0"/>
              </a:p>
              <a:p>
                <a:pPr marL="0" indent="0">
                  <a:buNone/>
                </a:pPr>
                <a:endParaRPr lang="de-DE" dirty="0"/>
              </a:p>
              <a:p>
                <a:r>
                  <a:rPr lang="de-DE" dirty="0"/>
                  <a:t>Over </a:t>
                </a:r>
                <a:r>
                  <a:rPr lang="de-DE" dirty="0" err="1"/>
                  <a:t>full</a:t>
                </a:r>
                <a:r>
                  <a:rPr lang="de-DE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de-DE" dirty="0"/>
                  <a:t> </a:t>
                </a:r>
                <a:r>
                  <a:rPr lang="de-DE" dirty="0" err="1"/>
                  <a:t>range</a:t>
                </a:r>
                <a:r>
                  <a:rPr lang="de-DE" dirty="0"/>
                  <a:t>:</a:t>
                </a:r>
              </a:p>
            </p:txBody>
          </p:sp>
        </mc:Choice>
        <mc:Fallback xmlns="">
          <p:sp>
            <p:nvSpPr>
              <p:cNvPr id="10" name="Content Placeholder 9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40803EA6-A422-1C4C-B9DD-C052754A044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22959" y="1012919"/>
                <a:ext cx="7543801" cy="3756508"/>
              </a:xfrm>
              <a:blipFill rotWithShape="0">
                <a:blip r:embed="rId4"/>
                <a:stretch>
                  <a:fillRect l="-1535" t="-812" b="-194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28340-C57C-46E4-BD0E-C43EDBE71050}" type="slidenum">
              <a:rPr lang="zh-CN" altLang="en-US" smtClean="0"/>
              <a:pPr/>
              <a:t>11</a:t>
            </a:fld>
            <a:endParaRPr lang="zh-CN" alt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09702" y="2024885"/>
            <a:ext cx="3016827" cy="2173966"/>
          </a:xfrm>
          <a:prstGeom prst="rect">
            <a:avLst/>
          </a:prstGeom>
          <a:solidFill>
            <a:schemeClr val="bg1">
              <a:alpha val="0"/>
            </a:schemeClr>
          </a:solidFill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07252" y="2020432"/>
            <a:ext cx="2877053" cy="2061083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5196570" y="2207581"/>
            <a:ext cx="1691489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350" dirty="0"/>
              <a:t>PRD91(2015)094009)</a:t>
            </a:r>
            <a:endParaRPr lang="zh-CN" altLang="en-US" sz="1350" dirty="0"/>
          </a:p>
        </p:txBody>
      </p:sp>
      <p:sp>
        <p:nvSpPr>
          <p:cNvPr id="23" name="TextBox 22"/>
          <p:cNvSpPr txBox="1"/>
          <p:nvPr/>
        </p:nvSpPr>
        <p:spPr>
          <a:xfrm>
            <a:off x="1863325" y="1843484"/>
            <a:ext cx="1698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BESIII preliminary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EC4ADD12-85D1-234E-95CD-5572FCD70510}"/>
              </a:ext>
            </a:extLst>
          </p:cNvPr>
          <p:cNvSpPr txBox="1"/>
          <p:nvPr/>
        </p:nvSpPr>
        <p:spPr>
          <a:xfrm>
            <a:off x="5806794" y="3056409"/>
            <a:ext cx="16775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616161"/>
                </a:solidFill>
              </a:rPr>
              <a:t>Exp. constrains</a:t>
            </a:r>
          </a:p>
          <a:p>
            <a:r>
              <a:rPr lang="en-US" dirty="0">
                <a:solidFill>
                  <a:srgbClr val="FF0000"/>
                </a:solidFill>
              </a:rPr>
              <a:t>Standard model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F6D96346-36F4-2D4F-9931-0BCBF5FABBCA}"/>
              </a:ext>
            </a:extLst>
          </p:cNvPr>
          <p:cNvSpPr/>
          <p:nvPr/>
        </p:nvSpPr>
        <p:spPr>
          <a:xfrm>
            <a:off x="2231923" y="2089310"/>
            <a:ext cx="1651819" cy="1640837"/>
          </a:xfrm>
          <a:prstGeom prst="rect">
            <a:avLst/>
          </a:prstGeom>
          <a:solidFill>
            <a:schemeClr val="accent1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F430C275-8081-3B41-9614-57C4E49A1BE8}"/>
              </a:ext>
            </a:extLst>
          </p:cNvPr>
          <p:cNvSpPr txBox="1"/>
          <p:nvPr/>
        </p:nvSpPr>
        <p:spPr>
          <a:xfrm>
            <a:off x="2319457" y="2170355"/>
            <a:ext cx="15904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deviation &lt; </a:t>
            </a:r>
            <a:r>
              <a:rPr lang="en-US" altLang="zh-CN" dirty="0"/>
              <a:t>2</a:t>
            </a:r>
            <a:r>
              <a:rPr lang="en-US" altLang="zh-CN" dirty="0">
                <a:latin typeface="Symbol" charset="2"/>
                <a:cs typeface="Symbol" charset="2"/>
              </a:rPr>
              <a:t>s</a:t>
            </a:r>
            <a:r>
              <a:rPr lang="en-US" dirty="0"/>
              <a:t> 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="" xmlns:a16="http://schemas.microsoft.com/office/drawing/2014/main" id="{CF49F260-B9C0-CE48-9C42-0393E1804367}"/>
              </a:ext>
            </a:extLst>
          </p:cNvPr>
          <p:cNvGrpSpPr/>
          <p:nvPr/>
        </p:nvGrpSpPr>
        <p:grpSpPr>
          <a:xfrm>
            <a:off x="2608654" y="4171252"/>
            <a:ext cx="3254313" cy="566325"/>
            <a:chOff x="2626942" y="4024948"/>
            <a:chExt cx="3254313" cy="566325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683785" y="4337226"/>
              <a:ext cx="1085850" cy="228600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776562" y="4337226"/>
              <a:ext cx="1571625" cy="221456"/>
            </a:xfrm>
            <a:prstGeom prst="rect">
              <a:avLst/>
            </a:prstGeom>
          </p:spPr>
        </p:pic>
        <p:sp>
          <p:nvSpPr>
            <p:cNvPr id="25" name="TextBox 24">
              <a:extLst>
                <a:ext uri="{FF2B5EF4-FFF2-40B4-BE49-F238E27FC236}">
                  <a16:creationId xmlns="" xmlns:a16="http://schemas.microsoft.com/office/drawing/2014/main" id="{36504528-9711-4946-A2F4-1CBCC606DC91}"/>
                </a:ext>
              </a:extLst>
            </p:cNvPr>
            <p:cNvSpPr txBox="1"/>
            <p:nvPr/>
          </p:nvSpPr>
          <p:spPr>
            <a:xfrm>
              <a:off x="4183069" y="4024948"/>
              <a:ext cx="169818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FF0000"/>
                  </a:solidFill>
                </a:rPr>
                <a:t>BESIII preliminary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="" xmlns:a16="http://schemas.microsoft.com/office/drawing/2014/main" id="{CF42D81C-E596-D944-ACC5-2EB1275001C4}"/>
                </a:ext>
              </a:extLst>
            </p:cNvPr>
            <p:cNvSpPr/>
            <p:nvPr/>
          </p:nvSpPr>
          <p:spPr>
            <a:xfrm>
              <a:off x="2626942" y="4244880"/>
              <a:ext cx="2748962" cy="346393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4C6FCAC0-DFBA-E847-81A6-A5369E4FDD67}"/>
              </a:ext>
            </a:extLst>
          </p:cNvPr>
          <p:cNvSpPr/>
          <p:nvPr/>
        </p:nvSpPr>
        <p:spPr>
          <a:xfrm>
            <a:off x="5751069" y="1693466"/>
            <a:ext cx="241604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000" dirty="0">
                <a:solidFill>
                  <a:srgbClr val="FF0000"/>
                </a:solidFill>
                <a:latin typeface="Ayuthaya" pitchFamily="2" charset="-34"/>
                <a:ea typeface="Ayuthaya" pitchFamily="2" charset="-34"/>
                <a:cs typeface="Ayuthaya" pitchFamily="2" charset="-34"/>
              </a:rPr>
              <a:t>[Phys.Rev.D92, 072012 (2015)]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FC64241E-3455-CF46-933A-9731E9474424}"/>
              </a:ext>
            </a:extLst>
          </p:cNvPr>
          <p:cNvSpPr/>
          <p:nvPr/>
        </p:nvSpPr>
        <p:spPr>
          <a:xfrm>
            <a:off x="4001423" y="795981"/>
            <a:ext cx="327355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altLang="zh-CN" sz="1000" dirty="0">
                <a:solidFill>
                  <a:srgbClr val="FF0000"/>
                </a:solidFill>
                <a:latin typeface="Ayuthaya" pitchFamily="2" charset="-34"/>
                <a:ea typeface="Ayuthaya" pitchFamily="2" charset="-34"/>
                <a:cs typeface="Ayuthaya" pitchFamily="2" charset="-34"/>
              </a:rPr>
              <a:t>[PRL115(2015)111803]</a:t>
            </a:r>
            <a:r>
              <a:rPr lang="zh-CN" altLang="en-US" sz="1000" dirty="0">
                <a:solidFill>
                  <a:srgbClr val="FF0000"/>
                </a:solidFill>
                <a:latin typeface="Ayuthaya" pitchFamily="2" charset="-34"/>
                <a:cs typeface="Ayuthaya" pitchFamily="2" charset="-34"/>
              </a:rPr>
              <a:t> </a:t>
            </a:r>
            <a:endParaRPr lang="en-US" altLang="zh-CN" sz="1000" dirty="0">
              <a:solidFill>
                <a:srgbClr val="FF0000"/>
              </a:solidFill>
              <a:latin typeface="Ayuthaya" pitchFamily="2" charset="-34"/>
              <a:ea typeface="Ayuthaya" pitchFamily="2" charset="-34"/>
              <a:cs typeface="Ayuthaya" pitchFamily="2" charset="-34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A9ECEE6E-BFBC-664D-87AE-34EF5FA9E362}"/>
              </a:ext>
            </a:extLst>
          </p:cNvPr>
          <p:cNvSpPr/>
          <p:nvPr/>
        </p:nvSpPr>
        <p:spPr>
          <a:xfrm>
            <a:off x="6097318" y="795981"/>
            <a:ext cx="172354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00" dirty="0">
                <a:solidFill>
                  <a:srgbClr val="FF0000"/>
                </a:solidFill>
                <a:latin typeface="Ayuthaya" pitchFamily="2" charset="-34"/>
                <a:ea typeface="Ayuthaya" pitchFamily="2" charset="-34"/>
                <a:cs typeface="Ayuthaya" pitchFamily="2" charset="-34"/>
              </a:rPr>
              <a:t>[PRL118(2017)111801]</a:t>
            </a:r>
            <a:endParaRPr lang="en-US" sz="1000" dirty="0">
              <a:solidFill>
                <a:srgbClr val="FF0000"/>
              </a:solidFill>
              <a:latin typeface="Ayuthaya" pitchFamily="2" charset="-34"/>
              <a:ea typeface="Ayuthaya" pitchFamily="2" charset="-34"/>
              <a:cs typeface="Ayuthaya" pitchFamily="2" charset="-34"/>
            </a:endParaRPr>
          </a:p>
        </p:txBody>
      </p:sp>
      <p:sp>
        <p:nvSpPr>
          <p:cNvPr id="22" name="Title 7">
            <a:extLst>
              <a:ext uri="{FF2B5EF4-FFF2-40B4-BE49-F238E27FC236}">
                <a16:creationId xmlns="" xmlns:a16="http://schemas.microsoft.com/office/drawing/2014/main" id="{7F56A077-FA2E-E943-8357-0AAC5A9D76C0}"/>
              </a:ext>
            </a:extLst>
          </p:cNvPr>
          <p:cNvSpPr txBox="1">
            <a:spLocks/>
          </p:cNvSpPr>
          <p:nvPr/>
        </p:nvSpPr>
        <p:spPr>
          <a:xfrm>
            <a:off x="137992" y="629356"/>
            <a:ext cx="7543800" cy="57501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400" b="1" dirty="0" smtClean="0">
                <a:solidFill>
                  <a:srgbClr val="FF0000"/>
                </a:solidFill>
              </a:rPr>
              <a:t>Test</a:t>
            </a:r>
            <a:r>
              <a:rPr lang="zh-CN" altLang="en-US" sz="2400" b="1" dirty="0" smtClean="0">
                <a:solidFill>
                  <a:srgbClr val="FF0000"/>
                </a:solidFill>
              </a:rPr>
              <a:t> </a:t>
            </a:r>
            <a:r>
              <a:rPr lang="en-US" altLang="zh-CN" sz="2400" b="1" dirty="0" smtClean="0">
                <a:solidFill>
                  <a:srgbClr val="FF0000"/>
                </a:solidFill>
              </a:rPr>
              <a:t>for</a:t>
            </a:r>
            <a:r>
              <a:rPr lang="zh-CN" altLang="en-US" sz="2400" b="1" dirty="0" smtClean="0">
                <a:solidFill>
                  <a:srgbClr val="FF0000"/>
                </a:solidFill>
              </a:rPr>
              <a:t> </a:t>
            </a:r>
            <a:r>
              <a:rPr lang="en-US" altLang="zh-CN" sz="2400" b="1" dirty="0" smtClean="0">
                <a:solidFill>
                  <a:srgbClr val="FF0000"/>
                </a:solidFill>
              </a:rPr>
              <a:t>lepton</a:t>
            </a:r>
            <a:r>
              <a:rPr lang="zh-CN" altLang="en-US" sz="2400" b="1" dirty="0" smtClean="0">
                <a:solidFill>
                  <a:srgbClr val="FF0000"/>
                </a:solidFill>
              </a:rPr>
              <a:t> </a:t>
            </a:r>
            <a:r>
              <a:rPr lang="en-US" altLang="zh-CN" sz="2400" b="1" dirty="0" smtClean="0">
                <a:solidFill>
                  <a:srgbClr val="FF0000"/>
                </a:solidFill>
              </a:rPr>
              <a:t>universality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3909892" y="2170355"/>
            <a:ext cx="258317" cy="215444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8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   </a:t>
            </a:r>
            <a:endParaRPr lang="zh-CN" altLang="en-US" sz="8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itle 7">
                <a:extLst>
                  <a:ext uri="{FF2B5EF4-FFF2-40B4-BE49-F238E27FC236}">
                    <a16:creationId xmlns="" xmlns:a16="http://schemas.microsoft.com/office/drawing/2014/main" id="{7F56A077-FA2E-E943-8357-0AAC5A9D76C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470071" y="1693466"/>
                <a:ext cx="223350" cy="23722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vert="horz" lIns="91440" tIns="45720" rIns="91440" bIns="45720" rtlCol="0" anchor="ctr">
                <a:noAutofit/>
              </a:bodyPr>
              <a:lstStyle>
                <a:lvl1pPr algn="l" defTabSz="914400" rtl="0" eaLnBrk="1" latinLnBrk="0" hangingPunct="1">
                  <a:lnSpc>
                    <a:spcPct val="85000"/>
                  </a:lnSpc>
                  <a:spcBef>
                    <a:spcPct val="0"/>
                  </a:spcBef>
                  <a:buNone/>
                  <a:defRPr sz="4400" kern="1200" spc="-5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400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altLang="zh-CN" sz="14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26" name="Title 7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7F56A077-FA2E-E943-8357-0AAC5A9D76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70071" y="1693466"/>
                <a:ext cx="223350" cy="237229"/>
              </a:xfrm>
              <a:prstGeom prst="rect">
                <a:avLst/>
              </a:prstGeom>
              <a:blipFill rotWithShape="0">
                <a:blip r:embed="rId9"/>
                <a:stretch>
                  <a:fillRect r="-189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32534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标题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0/+</m:t>
                          </m:r>
                        </m:sup>
                      </m:sSup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Sup>
                            <m:sSubSup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−/0</m:t>
                              </m:r>
                            </m:sup>
                          </m:sSub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2" name="标题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t="-18947" b="-1157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内容占位符 11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200384" y="3406834"/>
            <a:ext cx="2827509" cy="1195713"/>
          </a:xfrm>
          <a:prstGeom prst="rect">
            <a:avLst/>
          </a:prstGeom>
        </p:spPr>
      </p:pic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zh-CN" smtClean="0"/>
              <a:t>Y. H. Yang | DCCP 2018</a:t>
            </a:r>
            <a:endParaRPr lang="en-US" altLang="zh-CN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C685C-97EF-E540-9BEB-22568529B3EC}" type="slidenum">
              <a:rPr lang="en-US" smtClean="0"/>
              <a:t>12</a:t>
            </a:fld>
            <a:endParaRPr 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3127" y="839308"/>
            <a:ext cx="4385038" cy="2325234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644133" y="2585946"/>
            <a:ext cx="3423294" cy="2159386"/>
            <a:chOff x="4468289" y="2128419"/>
            <a:chExt cx="3458625" cy="2438055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61096" y="2187907"/>
              <a:ext cx="3365818" cy="2378567"/>
            </a:xfrm>
            <a:prstGeom prst="rect">
              <a:avLst/>
            </a:prstGeom>
          </p:spPr>
        </p:pic>
        <p:sp>
          <p:nvSpPr>
            <p:cNvPr id="15" name="椭圆 14"/>
            <p:cNvSpPr/>
            <p:nvPr/>
          </p:nvSpPr>
          <p:spPr>
            <a:xfrm>
              <a:off x="4468289" y="2128419"/>
              <a:ext cx="1220319" cy="1248771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6" name="椭圆 15"/>
            <p:cNvSpPr/>
            <p:nvPr/>
          </p:nvSpPr>
          <p:spPr>
            <a:xfrm>
              <a:off x="6099925" y="3083746"/>
              <a:ext cx="1220319" cy="1248771"/>
            </a:xfrm>
            <a:prstGeom prst="ellipse">
              <a:avLst/>
            </a:prstGeom>
            <a:noFill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矩形 16"/>
              <p:cNvSpPr/>
              <p:nvPr/>
            </p:nvSpPr>
            <p:spPr>
              <a:xfrm>
                <a:off x="215152" y="649306"/>
                <a:ext cx="4572000" cy="1967077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altLang="zh-CN" sz="1200" dirty="0"/>
                  <a:t>Study of the nature of light scalar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2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200" i="1" dirty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altLang="zh-CN" sz="1200" i="1" dirty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altLang="zh-CN" sz="1200" i="1" dirty="0">
                        <a:latin typeface="Cambria Math" panose="02040503050406030204" pitchFamily="18" charset="0"/>
                      </a:rPr>
                      <m:t>(980)</m:t>
                    </m:r>
                  </m:oMath>
                </a14:m>
                <a:r>
                  <a:rPr lang="en-US" altLang="zh-CN" sz="12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2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200" i="1" dirty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altLang="zh-CN" sz="1200" i="1" dirty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altLang="zh-CN" sz="1200" i="1" dirty="0">
                        <a:latin typeface="Cambria Math" panose="02040503050406030204" pitchFamily="18" charset="0"/>
                      </a:rPr>
                      <m:t>(980)</m:t>
                    </m:r>
                  </m:oMath>
                </a14:m>
                <a:r>
                  <a:rPr lang="en-US" altLang="zh-CN" sz="1200" dirty="0"/>
                  <a:t> is one of the central problems of </a:t>
                </a:r>
                <a:r>
                  <a:rPr lang="en-US" altLang="zh-CN" sz="1200" dirty="0" err="1"/>
                  <a:t>nonperturbative</a:t>
                </a:r>
                <a:r>
                  <a:rPr lang="en-US" altLang="zh-CN" sz="1200" dirty="0"/>
                  <a:t> QCD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altLang="zh-CN" sz="1200" dirty="0"/>
                  <a:t>This study are important for understanding the way that chiral symmetry is realized in the low-energy region and confinement physics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altLang="zh-CN" sz="1200" dirty="0"/>
                  <a:t>Explore the nontrivial internal structure of light hadron mesons, traditional </a:t>
                </a:r>
                <a:r>
                  <a:rPr lang="en-US" altLang="zh-CN" sz="1200" dirty="0" err="1"/>
                  <a:t>qq</a:t>
                </a:r>
                <a:r>
                  <a:rPr lang="en-US" altLang="zh-CN" sz="1200" dirty="0"/>
                  <a:t> states, tetra quark system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altLang="zh-CN" sz="1200" dirty="0"/>
                  <a:t>Improve understanding of classification of light scalar mesons</a:t>
                </a:r>
              </a:p>
              <a:p>
                <a:pPr lvl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200" i="1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US" altLang="zh-CN" sz="1200" i="1">
                          <a:latin typeface="Cambria Math" panose="02040503050406030204" pitchFamily="18" charset="0"/>
                        </a:rPr>
                        <m:t>≡</m:t>
                      </m:r>
                      <m:f>
                        <m:fPr>
                          <m:ctrlPr>
                            <a:rPr lang="en-US" altLang="zh-CN" sz="1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1200" i="1">
                              <a:latin typeface="Cambria Math" panose="02040503050406030204" pitchFamily="18" charset="0"/>
                            </a:rPr>
                            <m:t>𝐵</m:t>
                          </m:r>
                          <m:d>
                            <m:dPr>
                              <m:ctrlPr>
                                <a:rPr lang="en-US" altLang="zh-CN" sz="1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altLang="zh-CN" sz="12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200" i="1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e>
                                <m:sup>
                                  <m:r>
                                    <a:rPr lang="en-US" altLang="zh-CN" sz="1200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  <m:r>
                                <a:rPr lang="en-US" altLang="zh-CN" sz="1200" i="1">
                                  <a:latin typeface="Cambria Math" panose="02040503050406030204" pitchFamily="18" charset="0"/>
                                </a:rPr>
                                <m:t>→</m:t>
                              </m:r>
                              <m:sSub>
                                <m:sSubPr>
                                  <m:ctrlPr>
                                    <a:rPr lang="en-US" altLang="zh-CN" sz="1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200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altLang="zh-CN" sz="1200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US" altLang="zh-CN" sz="12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200" i="1">
                                      <a:latin typeface="Cambria Math" panose="02040503050406030204" pitchFamily="18" charset="0"/>
                                    </a:rPr>
                                    <m:t>ℓ</m:t>
                                  </m:r>
                                </m:e>
                                <m:sup>
                                  <m:r>
                                    <a:rPr lang="en-US" altLang="zh-CN" sz="1200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  <m:r>
                                <a:rPr lang="en-US" altLang="zh-CN" sz="1200" i="1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</m:d>
                          <m:r>
                            <a:rPr lang="en-US" altLang="zh-CN" sz="1200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altLang="zh-CN" sz="1200" i="1">
                              <a:latin typeface="Cambria Math" panose="02040503050406030204" pitchFamily="18" charset="0"/>
                            </a:rPr>
                            <m:t>𝐵</m:t>
                          </m:r>
                          <m:d>
                            <m:dPr>
                              <m:ctrlPr>
                                <a:rPr lang="en-US" altLang="zh-CN" sz="12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altLang="zh-CN" sz="12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200" i="1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e>
                                <m:sup>
                                  <m:r>
                                    <a:rPr lang="en-US" altLang="zh-CN" sz="1200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  <m:r>
                                <a:rPr lang="en-US" altLang="zh-CN" sz="1200" i="1">
                                  <a:latin typeface="Cambria Math" panose="02040503050406030204" pitchFamily="18" charset="0"/>
                                </a:rPr>
                                <m:t>→</m:t>
                              </m:r>
                              <m:r>
                                <a:rPr lang="en-US" altLang="zh-CN" sz="1200" i="1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  <m:sSup>
                                <m:sSupPr>
                                  <m:ctrlPr>
                                    <a:rPr lang="en-US" altLang="zh-CN" sz="12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200" i="1">
                                      <a:latin typeface="Cambria Math" panose="02040503050406030204" pitchFamily="18" charset="0"/>
                                    </a:rPr>
                                    <m:t>ℓ</m:t>
                                  </m:r>
                                </m:e>
                                <m:sup>
                                  <m:r>
                                    <a:rPr lang="en-US" altLang="zh-CN" sz="1200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  <m:r>
                                <a:rPr lang="en-US" altLang="zh-CN" sz="1200" i="1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</m:d>
                        </m:num>
                        <m:den>
                          <m:r>
                            <a:rPr lang="en-US" altLang="zh-CN" sz="1200" i="1"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altLang="zh-CN" sz="1200" i="1">
                              <a:latin typeface="Cambria Math" panose="02040503050406030204" pitchFamily="18" charset="0"/>
                            </a:rPr>
                            <m:t>(</m:t>
                          </m:r>
                          <m:sSup>
                            <m:sSupPr>
                              <m:ctrlPr>
                                <a:rPr lang="en-US" altLang="zh-CN" sz="12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sz="1200" i="1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p>
                              <m:r>
                                <a:rPr lang="en-US" altLang="zh-CN" sz="12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  <m:r>
                            <a:rPr lang="en-US" altLang="zh-CN" sz="1200" i="1">
                              <a:latin typeface="Cambria Math" panose="02040503050406030204" pitchFamily="18" charset="0"/>
                            </a:rPr>
                            <m:t>→</m:t>
                          </m:r>
                          <m:sSub>
                            <m:sSubPr>
                              <m:ctrlPr>
                                <a:rPr lang="en-US" altLang="zh-CN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200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altLang="zh-CN" sz="12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altLang="zh-CN" sz="12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sz="1200" i="1">
                                  <a:latin typeface="Cambria Math" panose="02040503050406030204" pitchFamily="18" charset="0"/>
                                </a:rPr>
                                <m:t>ℓ</m:t>
                              </m:r>
                            </m:e>
                            <m:sup>
                              <m:r>
                                <a:rPr lang="en-US" altLang="zh-CN" sz="12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  <m:r>
                            <a:rPr lang="en-US" altLang="zh-CN" sz="1200" i="1">
                              <a:latin typeface="Cambria Math" panose="02040503050406030204" pitchFamily="18" charset="0"/>
                            </a:rPr>
                            <m:t>𝜈</m:t>
                          </m:r>
                          <m:r>
                            <a:rPr lang="en-US" altLang="zh-CN" sz="1200" i="1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zh-CN" altLang="en-US" sz="1200" dirty="0"/>
              </a:p>
            </p:txBody>
          </p:sp>
        </mc:Choice>
        <mc:Fallback xmlns="">
          <p:sp>
            <p:nvSpPr>
              <p:cNvPr id="17" name="矩形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152" y="649306"/>
                <a:ext cx="4572000" cy="1967077"/>
              </a:xfrm>
              <a:prstGeom prst="rect">
                <a:avLst/>
              </a:prstGeom>
              <a:blipFill rotWithShape="0">
                <a:blip r:embed="rId6"/>
                <a:stretch>
                  <a:fillRect t="-311" b="-93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55116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标题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p>
                            <m:sSup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e>
                            <m:sup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0(∗)</m:t>
                              </m:r>
                            </m:sup>
                          </m:s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2" name="标题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t="-947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zh-CN" smtClean="0"/>
              <a:t>Y. H. Yang | DCCP 2018</a:t>
            </a:r>
            <a:endParaRPr lang="en-US" altLang="zh-CN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C685C-97EF-E540-9BEB-22568529B3EC}" type="slidenum">
              <a:rPr lang="en-US" smtClean="0"/>
              <a:t>13</a:t>
            </a:fld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56" y="783314"/>
            <a:ext cx="3049121" cy="1897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9352" y="834213"/>
            <a:ext cx="2850776" cy="1904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组合 7"/>
          <p:cNvGrpSpPr/>
          <p:nvPr/>
        </p:nvGrpSpPr>
        <p:grpSpPr>
          <a:xfrm>
            <a:off x="466525" y="2750313"/>
            <a:ext cx="2872827" cy="1875475"/>
            <a:chOff x="447675" y="3525838"/>
            <a:chExt cx="3941763" cy="2992437"/>
          </a:xfrm>
        </p:grpSpPr>
        <p:pic>
          <p:nvPicPr>
            <p:cNvPr id="9" name="Picture 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7675" y="3525838"/>
              <a:ext cx="3895725" cy="21891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6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0863" y="5715000"/>
              <a:ext cx="3838575" cy="803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矩形 10"/>
            <p:cNvSpPr/>
            <p:nvPr/>
          </p:nvSpPr>
          <p:spPr>
            <a:xfrm>
              <a:off x="685800" y="4277380"/>
              <a:ext cx="3389538" cy="523220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</p:spPr>
          <p:txBody>
            <a:bodyPr>
              <a:spAutoFit/>
              <a:scene3d>
                <a:camera prst="orthographicFront"/>
                <a:lightRig rig="flat" dir="tl"/>
              </a:scene3d>
              <a:sp3d contourW="19050" prstMaterial="clear">
                <a:bevelT w="50800" h="50800"/>
                <a:contourClr>
                  <a:schemeClr val="accent5">
                    <a:tint val="70000"/>
                    <a:satMod val="180000"/>
                    <a:alpha val="70000"/>
                  </a:schemeClr>
                </a:contourClr>
              </a:sp3d>
            </a:bodyPr>
            <a:lstStyle/>
            <a:p>
              <a:pPr algn="ctr" eaLnBrk="1" hangingPunct="1">
                <a:defRPr/>
              </a:pPr>
              <a:r>
                <a:rPr lang="en-US" altLang="zh-CN" sz="2000" b="1" dirty="0">
                  <a:ln/>
                  <a:solidFill>
                    <a:srgbClr val="FF0000"/>
                  </a:solidFill>
                </a:rPr>
                <a:t>BESIII Preliminary</a:t>
              </a:r>
              <a:endParaRPr lang="zh-CN" altLang="en-US" sz="2000" b="1" dirty="0">
                <a:ln/>
                <a:solidFill>
                  <a:srgbClr val="FF0000"/>
                </a:solidFill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466865" y="2804649"/>
            <a:ext cx="2951586" cy="1709155"/>
            <a:chOff x="4895800" y="2680630"/>
            <a:chExt cx="3702232" cy="2209800"/>
          </a:xfrm>
        </p:grpSpPr>
        <p:pic>
          <p:nvPicPr>
            <p:cNvPr id="13" name="Picture 3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95800" y="2680630"/>
              <a:ext cx="3459163" cy="2209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矩形 13"/>
            <p:cNvSpPr/>
            <p:nvPr/>
          </p:nvSpPr>
          <p:spPr>
            <a:xfrm>
              <a:off x="5208494" y="3519862"/>
              <a:ext cx="3389538" cy="523220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</p:spPr>
          <p:txBody>
            <a:bodyPr>
              <a:spAutoFit/>
              <a:scene3d>
                <a:camera prst="orthographicFront"/>
                <a:lightRig rig="flat" dir="tl"/>
              </a:scene3d>
              <a:sp3d contourW="19050" prstMaterial="clear">
                <a:bevelT w="50800" h="50800"/>
                <a:contourClr>
                  <a:schemeClr val="accent5">
                    <a:tint val="70000"/>
                    <a:satMod val="180000"/>
                    <a:alpha val="70000"/>
                  </a:schemeClr>
                </a:contourClr>
              </a:sp3d>
            </a:bodyPr>
            <a:lstStyle/>
            <a:p>
              <a:pPr algn="ctr" eaLnBrk="1" hangingPunct="1">
                <a:defRPr/>
              </a:pPr>
              <a:r>
                <a:rPr lang="en-US" altLang="zh-CN" sz="2000" b="1" dirty="0">
                  <a:ln/>
                  <a:solidFill>
                    <a:srgbClr val="FF0000"/>
                  </a:solidFill>
                </a:rPr>
                <a:t>BESIII Preliminary</a:t>
              </a:r>
              <a:endParaRPr lang="zh-CN" altLang="en-US" sz="2000" b="1" dirty="0">
                <a:ln/>
                <a:solidFill>
                  <a:srgbClr val="FF0000"/>
                </a:solidFill>
              </a:endParaRPr>
            </a:p>
          </p:txBody>
        </p:sp>
      </p:grpSp>
      <p:sp>
        <p:nvSpPr>
          <p:cNvPr id="15" name="TextBox 11"/>
          <p:cNvSpPr txBox="1">
            <a:spLocks noChangeArrowheads="1"/>
          </p:cNvSpPr>
          <p:nvPr/>
        </p:nvSpPr>
        <p:spPr bwMode="auto">
          <a:xfrm>
            <a:off x="6213519" y="2812134"/>
            <a:ext cx="208429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zh-CN" sz="12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Four dimensional un-binned likelihood fit is performed. K* </a:t>
            </a:r>
            <a:r>
              <a:rPr lang="en-US" altLang="zh-CN" sz="1200" b="1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paramters</a:t>
            </a:r>
            <a:r>
              <a:rPr lang="en-US" altLang="zh-CN" sz="12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are fixed</a:t>
            </a:r>
            <a:endParaRPr lang="zh-CN" altLang="en-US" sz="12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1"/>
          <p:cNvSpPr txBox="1">
            <a:spLocks noChangeArrowheads="1"/>
          </p:cNvSpPr>
          <p:nvPr/>
        </p:nvSpPr>
        <p:spPr bwMode="auto">
          <a:xfrm>
            <a:off x="6249947" y="3689987"/>
            <a:ext cx="18288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200" b="1" i="1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altLang="zh-CN" sz="1200" b="1" baseline="-25000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CN" sz="12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=1.67</a:t>
            </a:r>
            <a:r>
              <a:rPr lang="en-US" altLang="zh-CN" sz="12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</a:t>
            </a:r>
            <a:r>
              <a:rPr lang="en-US" altLang="zh-CN" sz="12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Mathematica1"/>
              </a:rPr>
              <a:t>0.34</a:t>
            </a:r>
            <a:r>
              <a:rPr lang="en-US" altLang="zh-CN" sz="12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</a:t>
            </a:r>
            <a:r>
              <a:rPr lang="en-US" altLang="zh-CN" sz="12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Mathematica1"/>
              </a:rPr>
              <a:t>0.16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2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Mathematica1"/>
              </a:rPr>
              <a:t> r</a:t>
            </a:r>
            <a:r>
              <a:rPr lang="en-US" altLang="zh-CN" sz="1200" b="1" baseline="-25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Mathematica1"/>
              </a:rPr>
              <a:t>2</a:t>
            </a:r>
            <a:r>
              <a:rPr lang="en-US" altLang="zh-CN" sz="12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Mathematica1"/>
              </a:rPr>
              <a:t>=0.77</a:t>
            </a:r>
            <a:r>
              <a:rPr lang="en-US" altLang="zh-CN" sz="12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</a:t>
            </a:r>
            <a:r>
              <a:rPr lang="en-US" altLang="zh-CN" sz="12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Mathematica1"/>
              </a:rPr>
              <a:t>0.28</a:t>
            </a:r>
            <a:r>
              <a:rPr lang="en-US" altLang="zh-CN" sz="12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</a:t>
            </a:r>
            <a:r>
              <a:rPr lang="en-US" altLang="zh-CN" sz="12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Mathematica1"/>
              </a:rPr>
              <a:t>0.07 </a:t>
            </a:r>
            <a:endParaRPr lang="zh-CN" altLang="en-US" sz="12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矩形 14"/>
          <p:cNvSpPr>
            <a:spLocks noChangeArrowheads="1"/>
          </p:cNvSpPr>
          <p:nvPr/>
        </p:nvSpPr>
        <p:spPr bwMode="auto">
          <a:xfrm>
            <a:off x="279960" y="1401160"/>
            <a:ext cx="3567113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100" b="1" dirty="0">
                <a:solidFill>
                  <a:srgbClr val="FF0000"/>
                </a:solidFill>
                <a:latin typeface="Calibri" panose="020F0502020204030204" pitchFamily="34" charset="0"/>
              </a:rPr>
              <a:t>B[D</a:t>
            </a:r>
            <a:r>
              <a:rPr lang="en-US" altLang="zh-CN" sz="1100" b="1" baseline="-25000" dirty="0">
                <a:solidFill>
                  <a:srgbClr val="FF0000"/>
                </a:solidFill>
                <a:latin typeface="Calibri" panose="020F0502020204030204" pitchFamily="34" charset="0"/>
              </a:rPr>
              <a:t>s</a:t>
            </a:r>
            <a:r>
              <a:rPr lang="en-US" altLang="zh-CN" sz="1100" b="1" baseline="30000" dirty="0">
                <a:solidFill>
                  <a:srgbClr val="FF0000"/>
                </a:solidFill>
                <a:latin typeface="Calibri" panose="020F0502020204030204" pitchFamily="34" charset="0"/>
              </a:rPr>
              <a:t>+</a:t>
            </a:r>
            <a:r>
              <a:rPr lang="en-US" altLang="zh-CN" sz="1100" b="1" dirty="0">
                <a:solidFill>
                  <a:srgbClr val="FF0000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K</a:t>
            </a:r>
            <a:r>
              <a:rPr lang="en-US" altLang="zh-CN" sz="1100" b="1" baseline="30000" dirty="0">
                <a:solidFill>
                  <a:srgbClr val="FF0000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0</a:t>
            </a:r>
            <a:r>
              <a:rPr lang="en-US" altLang="zh-CN" sz="1100" b="1" dirty="0">
                <a:solidFill>
                  <a:srgbClr val="FF0000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e</a:t>
            </a:r>
            <a:r>
              <a:rPr lang="en-US" altLang="zh-CN" sz="1100" b="1" baseline="30000" dirty="0">
                <a:solidFill>
                  <a:srgbClr val="FF0000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+</a:t>
            </a:r>
            <a:r>
              <a:rPr lang="en-US" altLang="zh-CN" sz="1100" b="1" dirty="0">
                <a:solidFill>
                  <a:srgbClr val="FF000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n</a:t>
            </a:r>
            <a:r>
              <a:rPr lang="en-US" altLang="zh-CN" sz="1100" b="1" baseline="-25000" dirty="0">
                <a:solidFill>
                  <a:srgbClr val="FF0000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e</a:t>
            </a:r>
            <a:r>
              <a:rPr lang="en-US" altLang="zh-CN" sz="1100" b="1" dirty="0">
                <a:solidFill>
                  <a:srgbClr val="FF0000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 ]  =(3.25</a:t>
            </a:r>
            <a:r>
              <a:rPr lang="en-US" altLang="zh-CN" sz="1100" b="1" dirty="0">
                <a:solidFill>
                  <a:srgbClr val="FF0000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</a:t>
            </a:r>
            <a:r>
              <a:rPr lang="en-US" altLang="zh-CN" sz="1100" b="1" dirty="0">
                <a:solidFill>
                  <a:srgbClr val="FF0000"/>
                </a:solidFill>
                <a:latin typeface="Calibri" panose="020F0502020204030204" pitchFamily="34" charset="0"/>
                <a:sym typeface="Mathematica1"/>
              </a:rPr>
              <a:t>0.38</a:t>
            </a:r>
            <a:r>
              <a:rPr lang="en-US" altLang="zh-CN" sz="1100" b="1" baseline="-25000" dirty="0">
                <a:solidFill>
                  <a:srgbClr val="FF0000"/>
                </a:solidFill>
                <a:latin typeface="Calibri" panose="020F0502020204030204" pitchFamily="34" charset="0"/>
                <a:sym typeface="Mathematica1"/>
              </a:rPr>
              <a:t>stat</a:t>
            </a:r>
            <a:r>
              <a:rPr lang="en-US" altLang="zh-CN" sz="1100" b="1" dirty="0">
                <a:solidFill>
                  <a:srgbClr val="FF0000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</a:t>
            </a:r>
            <a:r>
              <a:rPr lang="en-US" altLang="zh-CN" sz="1100" b="1" dirty="0">
                <a:solidFill>
                  <a:srgbClr val="FF0000"/>
                </a:solidFill>
                <a:latin typeface="Calibri" panose="020F0502020204030204" pitchFamily="34" charset="0"/>
                <a:sym typeface="Mathematica1"/>
              </a:rPr>
              <a:t>0.14</a:t>
            </a:r>
            <a:r>
              <a:rPr lang="en-US" altLang="zh-CN" sz="1100" b="1" baseline="-25000" dirty="0">
                <a:solidFill>
                  <a:srgbClr val="FF0000"/>
                </a:solidFill>
                <a:latin typeface="Calibri" panose="020F0502020204030204" pitchFamily="34" charset="0"/>
                <a:sym typeface="Mathematica1"/>
              </a:rPr>
              <a:t>syst</a:t>
            </a:r>
            <a:r>
              <a:rPr lang="en-US" altLang="zh-CN" sz="1100" b="1" dirty="0">
                <a:solidFill>
                  <a:srgbClr val="FF0000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)</a:t>
            </a:r>
            <a:r>
              <a:rPr lang="en-US" altLang="zh-CN" sz="1100" b="1" dirty="0">
                <a:solidFill>
                  <a:srgbClr val="FF0000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</a:t>
            </a:r>
            <a:r>
              <a:rPr lang="en-US" altLang="zh-CN" sz="1100" b="1" dirty="0">
                <a:solidFill>
                  <a:srgbClr val="FF0000"/>
                </a:solidFill>
                <a:latin typeface="Calibri" panose="020F0502020204030204" pitchFamily="34" charset="0"/>
                <a:sym typeface="Mathematica1"/>
              </a:rPr>
              <a:t>10</a:t>
            </a:r>
            <a:r>
              <a:rPr lang="en-US" altLang="zh-CN" sz="1100" b="1" baseline="30000" dirty="0">
                <a:solidFill>
                  <a:srgbClr val="FF0000"/>
                </a:solidFill>
                <a:latin typeface="Calibri" panose="020F0502020204030204" pitchFamily="34" charset="0"/>
                <a:sym typeface="Mathematica1"/>
              </a:rPr>
              <a:t>-3</a:t>
            </a:r>
            <a:endParaRPr lang="zh-CN" altLang="en-US" sz="1100" b="1" baseline="30000" dirty="0">
              <a:latin typeface="Calibri" panose="020F0502020204030204" pitchFamily="34" charset="0"/>
            </a:endParaRPr>
          </a:p>
        </p:txBody>
      </p:sp>
      <p:sp>
        <p:nvSpPr>
          <p:cNvPr id="19" name="矩形 15"/>
          <p:cNvSpPr>
            <a:spLocks noChangeArrowheads="1"/>
          </p:cNvSpPr>
          <p:nvPr/>
        </p:nvSpPr>
        <p:spPr bwMode="auto">
          <a:xfrm>
            <a:off x="3242560" y="1617293"/>
            <a:ext cx="304436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200" b="1" dirty="0">
                <a:solidFill>
                  <a:srgbClr val="FF0000"/>
                </a:solidFill>
                <a:latin typeface="Calibri" panose="020F0502020204030204" pitchFamily="34" charset="0"/>
              </a:rPr>
              <a:t>B[D</a:t>
            </a:r>
            <a:r>
              <a:rPr lang="en-US" altLang="zh-CN" sz="1200" b="1" baseline="-25000" dirty="0">
                <a:solidFill>
                  <a:srgbClr val="FF0000"/>
                </a:solidFill>
                <a:latin typeface="Calibri" panose="020F0502020204030204" pitchFamily="34" charset="0"/>
              </a:rPr>
              <a:t>s</a:t>
            </a:r>
            <a:r>
              <a:rPr lang="en-US" altLang="zh-CN" sz="1200" b="1" baseline="30000" dirty="0">
                <a:solidFill>
                  <a:srgbClr val="FF0000"/>
                </a:solidFill>
                <a:latin typeface="Calibri" panose="020F0502020204030204" pitchFamily="34" charset="0"/>
              </a:rPr>
              <a:t>+</a:t>
            </a:r>
            <a:r>
              <a:rPr lang="en-US" altLang="zh-CN" sz="1200" b="1" dirty="0">
                <a:solidFill>
                  <a:srgbClr val="FF0000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K*</a:t>
            </a:r>
            <a:r>
              <a:rPr lang="en-US" altLang="zh-CN" sz="1200" b="1" baseline="30000" dirty="0">
                <a:solidFill>
                  <a:srgbClr val="FF0000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0</a:t>
            </a:r>
            <a:r>
              <a:rPr lang="en-US" altLang="zh-CN" sz="1200" b="1" dirty="0">
                <a:solidFill>
                  <a:srgbClr val="FF0000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e</a:t>
            </a:r>
            <a:r>
              <a:rPr lang="en-US" altLang="zh-CN" sz="1200" b="1" baseline="30000" dirty="0">
                <a:solidFill>
                  <a:srgbClr val="FF0000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+</a:t>
            </a:r>
            <a:r>
              <a:rPr lang="en-US" altLang="zh-CN" sz="1200" b="1" dirty="0">
                <a:solidFill>
                  <a:srgbClr val="FF000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n</a:t>
            </a:r>
            <a:r>
              <a:rPr lang="en-US" altLang="zh-CN" sz="1200" b="1" baseline="-25000" dirty="0">
                <a:solidFill>
                  <a:srgbClr val="FF0000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e</a:t>
            </a:r>
            <a:r>
              <a:rPr lang="en-US" altLang="zh-CN" sz="1200" b="1" dirty="0">
                <a:solidFill>
                  <a:srgbClr val="FF0000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 ]=(2.38</a:t>
            </a:r>
            <a:r>
              <a:rPr lang="en-US" altLang="zh-CN" sz="1200" b="1" dirty="0">
                <a:solidFill>
                  <a:srgbClr val="FF0000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</a:t>
            </a:r>
            <a:r>
              <a:rPr lang="en-US" altLang="zh-CN" sz="1200" b="1" dirty="0">
                <a:solidFill>
                  <a:srgbClr val="FF0000"/>
                </a:solidFill>
                <a:latin typeface="Calibri" panose="020F0502020204030204" pitchFamily="34" charset="0"/>
                <a:sym typeface="Mathematica1"/>
              </a:rPr>
              <a:t>0.26</a:t>
            </a:r>
            <a:r>
              <a:rPr lang="en-US" altLang="zh-CN" sz="1200" b="1" baseline="-25000" dirty="0">
                <a:solidFill>
                  <a:srgbClr val="FF0000"/>
                </a:solidFill>
                <a:latin typeface="Calibri" panose="020F0502020204030204" pitchFamily="34" charset="0"/>
                <a:sym typeface="Mathematica1"/>
              </a:rPr>
              <a:t>stat</a:t>
            </a:r>
            <a:r>
              <a:rPr lang="en-US" altLang="zh-CN" sz="1200" b="1" dirty="0">
                <a:solidFill>
                  <a:srgbClr val="FF0000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</a:t>
            </a:r>
            <a:r>
              <a:rPr lang="en-US" altLang="zh-CN" sz="1200" b="1" dirty="0">
                <a:solidFill>
                  <a:srgbClr val="FF0000"/>
                </a:solidFill>
                <a:latin typeface="Calibri" panose="020F0502020204030204" pitchFamily="34" charset="0"/>
                <a:sym typeface="Mathematica1"/>
              </a:rPr>
              <a:t>0.12</a:t>
            </a:r>
            <a:r>
              <a:rPr lang="en-US" altLang="zh-CN" sz="1200" b="1" baseline="-25000" dirty="0">
                <a:solidFill>
                  <a:srgbClr val="FF0000"/>
                </a:solidFill>
                <a:latin typeface="Calibri" panose="020F0502020204030204" pitchFamily="34" charset="0"/>
                <a:sym typeface="Mathematica1"/>
              </a:rPr>
              <a:t>syst</a:t>
            </a:r>
            <a:r>
              <a:rPr lang="en-US" altLang="zh-CN" sz="1200" b="1" dirty="0">
                <a:solidFill>
                  <a:srgbClr val="FF0000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)</a:t>
            </a:r>
            <a:r>
              <a:rPr lang="en-US" altLang="zh-CN" sz="1200" b="1" dirty="0">
                <a:solidFill>
                  <a:srgbClr val="FF0000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</a:t>
            </a:r>
            <a:r>
              <a:rPr lang="en-US" altLang="zh-CN" sz="1200" b="1" dirty="0">
                <a:solidFill>
                  <a:srgbClr val="FF0000"/>
                </a:solidFill>
                <a:latin typeface="Calibri" panose="020F0502020204030204" pitchFamily="34" charset="0"/>
                <a:sym typeface="Mathematica1"/>
              </a:rPr>
              <a:t>10</a:t>
            </a:r>
            <a:r>
              <a:rPr lang="en-US" altLang="zh-CN" sz="1200" b="1" baseline="30000" dirty="0">
                <a:solidFill>
                  <a:srgbClr val="FF0000"/>
                </a:solidFill>
                <a:latin typeface="Calibri" panose="020F0502020204030204" pitchFamily="34" charset="0"/>
                <a:sym typeface="Mathematica1"/>
              </a:rPr>
              <a:t>-3</a:t>
            </a:r>
            <a:endParaRPr lang="zh-CN" altLang="en-US" sz="1200" b="1" baseline="30000" dirty="0">
              <a:latin typeface="Calibri" panose="020F0502020204030204" pitchFamily="34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418451" y="872316"/>
            <a:ext cx="24991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None/>
            </a:pPr>
            <a:r>
              <a:rPr lang="en-US" altLang="zh-CN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 measurement of form factor  </a:t>
            </a:r>
            <a:endParaRPr lang="zh-CN" altLang="en-US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9533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标题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/>
                        <m:sup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  <m:r>
                        <a:rPr lang="en-US" altLang="zh-CN" i="1"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𝜂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/</m:t>
                          </m:r>
                          <m:sSup>
                            <m:sSup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𝜂</m:t>
                              </m:r>
                            </m:e>
                            <m:sup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2" name="标题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t="-736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内容占位符 10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8700" y="1093958"/>
            <a:ext cx="5317218" cy="821985"/>
          </a:xfrm>
        </p:spPr>
      </p:pic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zh-CN" smtClean="0"/>
              <a:t>Y. H. Yang | DCCP 2018</a:t>
            </a:r>
            <a:endParaRPr lang="en-US" altLang="zh-CN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C685C-97EF-E540-9BEB-22568529B3EC}" type="slidenum">
              <a:rPr lang="en-US" smtClean="0"/>
              <a:t>14</a:t>
            </a:fld>
            <a:endParaRPr lang="en-US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8585" y="789973"/>
            <a:ext cx="3135520" cy="1950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069" y="2740964"/>
            <a:ext cx="2272833" cy="199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6935" y="3006556"/>
            <a:ext cx="5718665" cy="747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88415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标题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𝜂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/</m:t>
                          </m:r>
                          <m:sSup>
                            <m:sSup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𝜂</m:t>
                              </m:r>
                            </m:e>
                            <m:sup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2" name="标题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t="-315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zh-CN" smtClean="0"/>
              <a:t>Y. H. Yang | DCCP 2018</a:t>
            </a:r>
            <a:endParaRPr lang="en-US" altLang="zh-CN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C685C-97EF-E540-9BEB-22568529B3EC}" type="slidenum">
              <a:rPr lang="en-US" smtClean="0"/>
              <a:t>15</a:t>
            </a:fld>
            <a:endParaRPr lang="en-US"/>
          </a:p>
        </p:txBody>
      </p:sp>
      <p:grpSp>
        <p:nvGrpSpPr>
          <p:cNvPr id="23" name="组合 22"/>
          <p:cNvGrpSpPr/>
          <p:nvPr/>
        </p:nvGrpSpPr>
        <p:grpSpPr>
          <a:xfrm>
            <a:off x="984326" y="789973"/>
            <a:ext cx="3242547" cy="1297595"/>
            <a:chOff x="925033" y="3054770"/>
            <a:chExt cx="2866190" cy="1507992"/>
          </a:xfrm>
        </p:grpSpPr>
        <p:grpSp>
          <p:nvGrpSpPr>
            <p:cNvPr id="24" name="组合 23"/>
            <p:cNvGrpSpPr/>
            <p:nvPr/>
          </p:nvGrpSpPr>
          <p:grpSpPr>
            <a:xfrm>
              <a:off x="925033" y="3393149"/>
              <a:ext cx="2794198" cy="1169613"/>
              <a:chOff x="574978" y="4170756"/>
              <a:chExt cx="2852217" cy="954028"/>
            </a:xfrm>
          </p:grpSpPr>
          <p:pic>
            <p:nvPicPr>
              <p:cNvPr id="26" name="Mixing_angle.png" descr="Mixing_angle.png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574978" y="4739884"/>
                <a:ext cx="2852217" cy="384900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7" name="mixing.png" descr="mixing.png"/>
              <p:cNvPicPr>
                <a:picLocks noChangeAspect="1"/>
              </p:cNvPicPr>
              <p:nvPr/>
            </p:nvPicPr>
            <p:blipFill>
              <a:blip r:embed="rId4">
                <a:extLst/>
              </a:blip>
              <a:stretch>
                <a:fillRect/>
              </a:stretch>
            </p:blipFill>
            <p:spPr>
              <a:xfrm>
                <a:off x="598884" y="4170756"/>
                <a:ext cx="2804403" cy="424194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sp>
          <p:nvSpPr>
            <p:cNvPr id="25" name="内容占位符 2"/>
            <p:cNvSpPr txBox="1">
              <a:spLocks/>
            </p:cNvSpPr>
            <p:nvPr/>
          </p:nvSpPr>
          <p:spPr>
            <a:xfrm>
              <a:off x="1249556" y="3054770"/>
              <a:ext cx="2541667" cy="302909"/>
            </a:xfrm>
            <a:prstGeom prst="rect">
              <a:avLst/>
            </a:prstGeom>
          </p:spPr>
          <p:txBody>
            <a:bodyPr vert="horz" lIns="51435" tIns="25718" rIns="51435" bIns="25718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buFont typeface="Wingdings" panose="05000000000000000000" pitchFamily="2" charset="2"/>
                <a:buChar char="Ø"/>
              </a:pPr>
              <a:r>
                <a:rPr lang="en-US" altLang="zh-CN" sz="1500" dirty="0"/>
                <a:t> </a:t>
              </a:r>
              <a:r>
                <a:rPr lang="en-US" altLang="zh-CN" sz="1500" dirty="0">
                  <a:latin typeface="Symbol" panose="05050102010706020507" pitchFamily="18" charset="2"/>
                </a:rPr>
                <a:t>h</a:t>
              </a:r>
              <a:r>
                <a:rPr lang="en-US" altLang="zh-CN" sz="1500" dirty="0"/>
                <a:t>-</a:t>
              </a:r>
              <a:r>
                <a:rPr lang="en-US" altLang="zh-CN" sz="1500" dirty="0">
                  <a:latin typeface="Symbol" panose="05050102010706020507" pitchFamily="18" charset="2"/>
                </a:rPr>
                <a:t>h</a:t>
              </a:r>
              <a:r>
                <a:rPr lang="en-US" altLang="zh-CN" sz="1500" dirty="0"/>
                <a:t>’ mixing angle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副标题 2"/>
              <p:cNvSpPr txBox="1">
                <a:spLocks/>
              </p:cNvSpPr>
              <p:nvPr/>
            </p:nvSpPr>
            <p:spPr>
              <a:xfrm>
                <a:off x="651357" y="2537433"/>
                <a:ext cx="3827037" cy="1857541"/>
              </a:xfrm>
              <a:prstGeom prst="rect">
                <a:avLst/>
              </a:prstGeom>
            </p:spPr>
            <p:txBody>
              <a:bodyPr vert="horz" lIns="0" tIns="45720" rIns="0" bIns="45720" rtlCol="0">
                <a:normAutofit/>
              </a:bodyPr>
              <a:lstStyle>
                <a:lvl1pPr marL="180975" indent="-180975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Arial" panose="020B0604020202020204" pitchFamily="34" charset="0"/>
                  <a:buChar char="•"/>
                  <a:tabLst/>
                  <a:defRPr sz="16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8404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56692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74980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93268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1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13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15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17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192881" indent="-192881"/>
                <a:r>
                  <a:rPr lang="en-US" altLang="zh-CN" dirty="0" smtClean="0">
                    <a:solidFill>
                      <a:schemeClr val="tx1"/>
                    </a:solidFill>
                  </a:rPr>
                  <a:t>Measurements 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b>
                      <m:sup>
                        <m:sSub>
                          <m:sSubPr>
                            <m:ctrlPr>
                              <a:rPr lang="en-US" altLang="zh-CN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altLang="zh-CN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  <m:r>
                          <a:rPr lang="en-US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→</m:t>
                        </m:r>
                        <m:sSup>
                          <m:sSupPr>
                            <m:ctrlPr>
                              <a:rPr lang="en-US" altLang="zh-CN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𝜂</m:t>
                            </m:r>
                          </m:e>
                          <m:sup>
                            <m:d>
                              <m:dPr>
                                <m:ctrlPr>
                                  <a:rPr lang="en-US" altLang="zh-CN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altLang="zh-CN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e>
                            </m:d>
                          </m:sup>
                        </m:sSup>
                      </m:sup>
                    </m:sSubSup>
                    <m:r>
                      <a:rPr lang="en-US" altLang="zh-CN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(0)</m:t>
                    </m:r>
                  </m:oMath>
                </a14:m>
                <a:r>
                  <a:rPr lang="en-US" altLang="zh-CN" dirty="0" smtClean="0">
                    <a:solidFill>
                      <a:schemeClr val="tx1"/>
                    </a:solidFill>
                  </a:rPr>
                  <a:t> will be crucial to calibrate the theoretical calculations</a:t>
                </a:r>
              </a:p>
              <a:p>
                <a:pPr marL="192881" indent="-192881"/>
                <a:r>
                  <a:rPr lang="en-US" altLang="zh-CN" dirty="0">
                    <a:solidFill>
                      <a:schemeClr val="tx1"/>
                    </a:solidFill>
                  </a:rPr>
                  <a:t>Extraction of </a:t>
                </a:r>
                <a14:m>
                  <m:oMath xmlns:m="http://schemas.openxmlformats.org/officeDocument/2006/math">
                    <m:r>
                      <a:rPr lang="en-US" altLang="zh-CN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|</m:t>
                    </m:r>
                    <m:sSub>
                      <m:sSubPr>
                        <m:ctrlPr>
                          <a:rPr lang="en-US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altLang="zh-CN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𝑐𝑠</m:t>
                        </m:r>
                      </m:sub>
                    </m:sSub>
                    <m:r>
                      <a:rPr lang="en-US" altLang="zh-CN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|</m:t>
                    </m:r>
                  </m:oMath>
                </a14:m>
                <a:r>
                  <a:rPr lang="en-US" altLang="zh-CN" dirty="0">
                    <a:solidFill>
                      <a:schemeClr val="tx1"/>
                    </a:solidFill>
                  </a:rPr>
                  <a:t> </a:t>
                </a:r>
                <a:r>
                  <a:rPr lang="en-US" altLang="zh-CN" dirty="0" smtClean="0">
                    <a:solidFill>
                      <a:schemeClr val="tx1"/>
                    </a:solidFill>
                  </a:rPr>
                  <a:t>provides complementary </a:t>
                </a:r>
                <a:r>
                  <a:rPr lang="en-US" altLang="zh-CN" dirty="0">
                    <a:solidFill>
                      <a:schemeClr val="tx1"/>
                    </a:solidFill>
                  </a:rPr>
                  <a:t>data to test the </a:t>
                </a:r>
                <a:r>
                  <a:rPr lang="en-US" altLang="zh-CN" dirty="0" err="1">
                    <a:solidFill>
                      <a:schemeClr val="tx1"/>
                    </a:solidFill>
                  </a:rPr>
                  <a:t>unitarity</a:t>
                </a:r>
                <a:r>
                  <a:rPr lang="en-US" altLang="zh-CN" dirty="0">
                    <a:solidFill>
                      <a:schemeClr val="tx1"/>
                    </a:solidFill>
                  </a:rPr>
                  <a:t> of the CKM </a:t>
                </a:r>
                <a:r>
                  <a:rPr lang="en-US" altLang="zh-CN" dirty="0" smtClean="0">
                    <a:solidFill>
                      <a:schemeClr val="tx1"/>
                    </a:solidFill>
                  </a:rPr>
                  <a:t>matrix</a:t>
                </a:r>
              </a:p>
            </p:txBody>
          </p:sp>
        </mc:Choice>
        <mc:Fallback xmlns="">
          <p:sp>
            <p:nvSpPr>
              <p:cNvPr id="28" name="副标题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357" y="2537433"/>
                <a:ext cx="3827037" cy="1857541"/>
              </a:xfrm>
              <a:prstGeom prst="rect">
                <a:avLst/>
              </a:prstGeom>
              <a:blipFill rotWithShape="0">
                <a:blip r:embed="rId5"/>
                <a:stretch>
                  <a:fillRect l="-3025" r="-414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内容占位符 1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2480" y="756486"/>
            <a:ext cx="3103960" cy="200361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65168" y="2726613"/>
            <a:ext cx="3001592" cy="1932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5898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标题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𝜂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/</m:t>
                          </m:r>
                          <m:sSup>
                            <m:sSup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𝜂</m:t>
                              </m:r>
                            </m:e>
                            <m:sup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2" name="标题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t="-315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zh-CN" smtClean="0"/>
              <a:t>Y. H. Yang | DCCP 2018</a:t>
            </a:r>
            <a:endParaRPr lang="en-US" altLang="zh-CN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C685C-97EF-E540-9BEB-22568529B3EC}" type="slidenum">
              <a:rPr lang="en-US" smtClean="0"/>
              <a:t>16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矩形 14"/>
              <p:cNvSpPr/>
              <p:nvPr/>
            </p:nvSpPr>
            <p:spPr>
              <a:xfrm>
                <a:off x="890215" y="3656254"/>
                <a:ext cx="7476545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zh-CN" dirty="0" smtClean="0"/>
                  <a:t>Most precision result of </a:t>
                </a:r>
                <a:r>
                  <a:rPr lang="en-US" altLang="zh-CN" dirty="0"/>
                  <a:t>B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  <m:sup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bSup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→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𝜂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/</m:t>
                        </m:r>
                        <m:sSup>
                          <m:sSup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𝜂</m:t>
                            </m:r>
                          </m:e>
                          <m:sup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zh-CN" dirty="0" smtClean="0"/>
                  <a:t>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zh-CN" dirty="0" smtClean="0"/>
                  <a:t>The </a:t>
                </a:r>
                <a:r>
                  <a:rPr lang="en-US" altLang="zh-CN" dirty="0"/>
                  <a:t>ratio of B</a:t>
                </a:r>
                <a14:m>
                  <m:oMath xmlns:m="http://schemas.openxmlformats.org/officeDocument/2006/math">
                    <m:r>
                      <a:rPr lang="en-US" altLang="zh-CN">
                        <a:latin typeface="Cambria Math" panose="02040503050406030204" pitchFamily="18" charset="0"/>
                      </a:rPr>
                      <m:t>[</m:t>
                    </m:r>
                    <m:sSubSup>
                      <m:sSubSup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US" altLang="zh-CN" i="1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𝜂</m:t>
                    </m:r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US" altLang="zh-CN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altLang="zh-CN" dirty="0"/>
                  <a:t>/B</a:t>
                </a:r>
                <a14:m>
                  <m:oMath xmlns:m="http://schemas.openxmlformats.org/officeDocument/2006/math">
                    <m:r>
                      <a:rPr lang="en-US" altLang="zh-CN">
                        <a:latin typeface="Cambria Math" panose="02040503050406030204" pitchFamily="18" charset="0"/>
                      </a:rPr>
                      <m:t>[</m:t>
                    </m:r>
                    <m:sSubSup>
                      <m:sSubSup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US" altLang="zh-CN" i="1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𝜂</m:t>
                        </m:r>
                      </m:e>
                      <m:sup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altLang="zh-CN" dirty="0"/>
                  <a:t>] helps to determine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𝜂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𝜂</m:t>
                        </m:r>
                      </m:e>
                      <m:sup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altLang="zh-CN" dirty="0"/>
                  <a:t> mixing angle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𝑃</m:t>
                        </m:r>
                      </m:sub>
                    </m:sSub>
                  </m:oMath>
                </a14:m>
                <a:r>
                  <a:rPr lang="en-US" altLang="zh-CN" dirty="0"/>
                  <a:t>)</a:t>
                </a:r>
              </a:p>
            </p:txBody>
          </p:sp>
        </mc:Choice>
        <mc:Fallback xmlns="">
          <p:sp>
            <p:nvSpPr>
              <p:cNvPr id="15" name="矩形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0215" y="3656254"/>
                <a:ext cx="7476545" cy="923330"/>
              </a:xfrm>
              <a:prstGeom prst="rect">
                <a:avLst/>
              </a:prstGeom>
              <a:blipFill rotWithShape="0">
                <a:blip r:embed="rId3"/>
                <a:stretch>
                  <a:fillRect l="-489" t="-3974" b="-993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7" name="组合 16"/>
          <p:cNvGrpSpPr/>
          <p:nvPr/>
        </p:nvGrpSpPr>
        <p:grpSpPr>
          <a:xfrm>
            <a:off x="4026823" y="834213"/>
            <a:ext cx="4519623" cy="2822041"/>
            <a:chOff x="1143000" y="2337667"/>
            <a:chExt cx="6858000" cy="2977283"/>
          </a:xfrm>
        </p:grpSpPr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88172" y="2342441"/>
              <a:ext cx="3512828" cy="2970000"/>
            </a:xfrm>
            <a:prstGeom prst="rect">
              <a:avLst/>
            </a:prstGeom>
          </p:spPr>
        </p:pic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3000" y="2337667"/>
              <a:ext cx="3429000" cy="2977283"/>
            </a:xfrm>
            <a:prstGeom prst="rect">
              <a:avLst/>
            </a:prstGeom>
          </p:spPr>
        </p:pic>
      </p:grpSp>
      <p:pic>
        <p:nvPicPr>
          <p:cNvPr id="20" name="图片 1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39" y="796287"/>
            <a:ext cx="2915102" cy="2548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071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dirty="0" smtClean="0"/>
              <a:t>Summary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zh-CN" smtClean="0"/>
              <a:t>Y. H. Yang | DCCP 2018</a:t>
            </a:r>
            <a:endParaRPr lang="en-US" altLang="zh-CN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C685C-97EF-E540-9BEB-22568529B3EC}" type="slidenum">
              <a:rPr lang="en-US" smtClean="0"/>
              <a:t>17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2"/>
              <p:cNvSpPr txBox="1">
                <a:spLocks/>
              </p:cNvSpPr>
              <p:nvPr/>
            </p:nvSpPr>
            <p:spPr>
              <a:xfrm>
                <a:off x="822959" y="1089611"/>
                <a:ext cx="3703320" cy="3533720"/>
              </a:xfrm>
              <a:prstGeom prst="rect">
                <a:avLst/>
              </a:prstGeom>
            </p:spPr>
            <p:txBody>
              <a:bodyPr vert="horz" lIns="0" tIns="45720" rIns="0" bIns="45720" rtlCol="0">
                <a:normAutofit/>
              </a:bodyPr>
              <a:lstStyle>
                <a:lvl1pPr marL="180975" indent="-180975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Arial" panose="020B0604020202020204" pitchFamily="34" charset="0"/>
                  <a:buChar char="•"/>
                  <a:tabLst/>
                  <a:defRPr sz="16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8404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56692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74980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93268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1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13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15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17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1"/>
                <a:r>
                  <a:rPr lang="en-US" dirty="0" smtClean="0"/>
                  <a:t>BESIII provides large data samples close to charm related thresholds</a:t>
                </a:r>
                <a:br>
                  <a:rPr lang="en-US" dirty="0" smtClean="0"/>
                </a:br>
                <a:endParaRPr lang="en-US" dirty="0" smtClean="0"/>
              </a:p>
              <a:p>
                <a:pPr lvl="1"/>
                <a:r>
                  <a:rPr lang="en-US" dirty="0"/>
                  <a:t>Correlated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charset="0"/>
                      </a:rPr>
                      <m:t>𝐷</m:t>
                    </m:r>
                    <m:acc>
                      <m:accPr>
                        <m:chr m:val="̅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 smtClean="0">
                            <a:latin typeface="Cambria Math" charset="0"/>
                          </a:rPr>
                          <m:t>𝐷</m:t>
                        </m:r>
                      </m:e>
                    </m:acc>
                    <m:r>
                      <a:rPr lang="en-US" i="1" smtClean="0">
                        <a:latin typeface="Cambria Math" charset="0"/>
                      </a:rPr>
                      <m:t> </m:t>
                    </m:r>
                  </m:oMath>
                </a14:m>
                <a:r>
                  <a:rPr lang="en-US" dirty="0"/>
                  <a:t>production offers unique opportunities</a:t>
                </a:r>
              </a:p>
              <a:p>
                <a:pPr lvl="2"/>
                <a:endParaRPr lang="en-US" dirty="0"/>
              </a:p>
              <a:p>
                <a:pPr lvl="1"/>
                <a:endParaRPr lang="en-US" dirty="0"/>
              </a:p>
              <a:p>
                <a:pPr lvl="2"/>
                <a:endParaRPr lang="en-US" dirty="0"/>
              </a:p>
            </p:txBody>
          </p:sp>
        </mc:Choice>
        <mc:Fallback xmlns="">
          <p:sp>
            <p:nvSpPr>
              <p:cNvPr id="6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959" y="1089611"/>
                <a:ext cx="3703320" cy="3533720"/>
              </a:xfrm>
              <a:prstGeom prst="rect">
                <a:avLst/>
              </a:prstGeom>
              <a:blipFill rotWithShape="0">
                <a:blip r:embed="rId2"/>
                <a:stretch>
                  <a:fillRect t="-103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7"/>
              <p:cNvSpPr txBox="1">
                <a:spLocks/>
              </p:cNvSpPr>
              <p:nvPr/>
            </p:nvSpPr>
            <p:spPr>
              <a:xfrm>
                <a:off x="4663440" y="868102"/>
                <a:ext cx="3703320" cy="3533720"/>
              </a:xfrm>
              <a:prstGeom prst="rect">
                <a:avLst/>
              </a:prstGeom>
            </p:spPr>
            <p:txBody>
              <a:bodyPr>
                <a:normAutofit/>
              </a:bodyPr>
              <a:lstStyle>
                <a:lvl1pPr marL="180975" indent="-180975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Arial" panose="020B0604020202020204" pitchFamily="34" charset="0"/>
                  <a:buChar char="•"/>
                  <a:tabLst/>
                  <a:defRPr sz="16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8404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56692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74980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93268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1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13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15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17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 smtClean="0"/>
                  <a:t>Improved </a:t>
                </a:r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ℬℱ</a:t>
                </a:r>
                <a:r>
                  <a:rPr lang="en-US" dirty="0"/>
                  <a:t> </a:t>
                </a:r>
                <a:r>
                  <a:rPr lang="en-US" dirty="0" smtClean="0"/>
                  <a:t>and </a:t>
                </a:r>
                <a:r>
                  <a:rPr lang="en-US" altLang="zh-CN" b="1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  <a:ea typeface="Cambria Math" charset="0"/>
                          </a:rPr>
                        </m:ctrlPr>
                      </m:sSubPr>
                      <m:e>
                        <m:r>
                          <a:rPr lang="en-US" b="1" i="0" smtClean="0">
                            <a:latin typeface="Cambria Math" panose="02040503050406030204" pitchFamily="18" charset="0"/>
                            <a:ea typeface="Cambria Math" charset="0"/>
                          </a:rPr>
                          <m:t>𝐟</m:t>
                        </m:r>
                      </m:e>
                      <m:sub>
                        <m:sSubSup>
                          <m:sSubSupPr>
                            <m:ctrlPr>
                              <a:rPr lang="en-US" b="1" i="1" smtClean="0">
                                <a:latin typeface="Cambria Math" panose="02040503050406030204" pitchFamily="18" charset="0"/>
                                <a:ea typeface="Cambria Math" charset="0"/>
                              </a:rPr>
                            </m:ctrlPr>
                          </m:sSubSupPr>
                          <m:e>
                            <m:r>
                              <a:rPr lang="en-US" b="1" i="0" smtClean="0">
                                <a:latin typeface="Cambria Math" panose="02040503050406030204" pitchFamily="18" charset="0"/>
                                <a:ea typeface="Cambria Math" charset="0"/>
                              </a:rPr>
                              <m:t>𝐃</m:t>
                            </m:r>
                          </m:e>
                          <m:sub>
                            <m:r>
                              <a:rPr lang="en-US" b="1" i="1" smtClean="0">
                                <a:latin typeface="Cambria Math" panose="02040503050406030204" pitchFamily="18" charset="0"/>
                                <a:ea typeface="Cambria Math" charset="0"/>
                              </a:rPr>
                              <m:t>(</m:t>
                            </m:r>
                            <m:r>
                              <a:rPr lang="en-US" b="1" i="1" smtClean="0">
                                <a:latin typeface="Cambria Math" panose="02040503050406030204" pitchFamily="18" charset="0"/>
                                <a:ea typeface="Cambria Math" charset="0"/>
                              </a:rPr>
                              <m:t>𝒔</m:t>
                            </m:r>
                            <m:r>
                              <a:rPr lang="en-US" b="1" i="1" smtClean="0">
                                <a:latin typeface="Cambria Math" panose="02040503050406030204" pitchFamily="18" charset="0"/>
                                <a:ea typeface="Cambria Math" charset="0"/>
                              </a:rPr>
                              <m:t>)</m:t>
                            </m:r>
                          </m:sub>
                          <m:sup>
                            <m:r>
                              <a:rPr lang="en-US" b="1" i="0" smtClean="0">
                                <a:latin typeface="Cambria Math" panose="02040503050406030204" pitchFamily="18" charset="0"/>
                                <a:ea typeface="Cambria Math" charset="0"/>
                              </a:rPr>
                              <m:t>+</m:t>
                            </m:r>
                          </m:sup>
                        </m:sSubSup>
                      </m:sub>
                    </m:sSub>
                    <m:sSubSup>
                      <m:sSubSupPr>
                        <m:ctrlPr>
                          <a:rPr lang="is-IS" i="1">
                            <a:latin typeface="Cambria Math" panose="02040503050406030204" pitchFamily="18" charset="0"/>
                            <a:ea typeface="Cambria Math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charset="0"/>
                          </a:rPr>
                          <m:t>𝐷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charset="0"/>
                          </a:rPr>
                          <m:t>(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charset="0"/>
                          </a:rPr>
                          <m:t>𝑆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charset="0"/>
                          </a:rPr>
                          <m:t>)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charset="0"/>
                          </a:rPr>
                          <m:t>+</m:t>
                        </m:r>
                      </m:sup>
                    </m:sSubSup>
                    <m:r>
                      <a:rPr lang="is-IS" i="1">
                        <a:latin typeface="Cambria Math" charset="0"/>
                        <a:ea typeface="Cambria Math" charset="0"/>
                        <a:cs typeface="Cambria Math" charset="0"/>
                      </a:rPr>
                      <m:t>→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  <m:t>𝜇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  <m:t>+</m:t>
                        </m:r>
                      </m:sup>
                    </m:sSup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  <m:t>𝜈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  <m:t>𝜇</m:t>
                        </m:r>
                      </m:sub>
                    </m:sSub>
                  </m:oMath>
                </a14:m>
                <a:endParaRPr lang="en-US" altLang="zh-CN" dirty="0" smtClean="0"/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is-IS" i="1">
                            <a:latin typeface="Cambria Math" panose="02040503050406030204" pitchFamily="18" charset="0"/>
                            <a:ea typeface="Cambria Math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charset="0"/>
                          </a:rPr>
                          <m:t>𝐷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charset="0"/>
                          </a:rPr>
                          <m:t>0</m:t>
                        </m:r>
                      </m:sup>
                    </m:sSup>
                    <m:r>
                      <a:rPr lang="is-IS" i="1">
                        <a:latin typeface="Cambria Math" charset="0"/>
                        <a:ea typeface="Cambria Math" charset="0"/>
                        <a:cs typeface="Cambria Math" charset="0"/>
                      </a:rPr>
                      <m:t>→</m:t>
                    </m:r>
                    <m:sSup>
                      <m:sSupPr>
                        <m:ctrlPr>
                          <a:rPr lang="is-IS" i="1">
                            <a:latin typeface="Cambria Math" panose="02040503050406030204" pitchFamily="18" charset="0"/>
                            <a:ea typeface="Cambria Math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charset="0"/>
                          </a:rPr>
                          <m:t>𝐾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is-IS" i="1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sSupPr>
                      <m:e>
                        <m:r>
                          <a:rPr lang="is-I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mbria Math" charset="0"/>
                          </a:rPr>
                          <m:t>𝜇</m:t>
                        </m:r>
                      </m:e>
                      <m:sup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+</m:t>
                        </m:r>
                      </m:sup>
                    </m:sSup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𝜐</m:t>
                        </m:r>
                      </m:e>
                      <m:sub>
                        <m:r>
                          <a:rPr lang="is-I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mbria Math" charset="0"/>
                          </a:rPr>
                          <m:t>𝜇</m:t>
                        </m:r>
                      </m:sub>
                    </m:sSub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Form factor</a:t>
                </a:r>
              </a:p>
              <a:p>
                <a:pPr lvl="1"/>
                <a:r>
                  <a:rPr lang="en-US" dirty="0"/>
                  <a:t>Test for lepton universality</a:t>
                </a:r>
              </a:p>
              <a:p>
                <a:r>
                  <a:rPr lang="en-US" altLang="zh-CN" dirty="0"/>
                  <a:t>Observation of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𝐷</m:t>
                    </m:r>
                    <m:r>
                      <a:rPr lang="is-IS" altLang="zh-CN" i="1">
                        <a:latin typeface="Cambria Math" charset="0"/>
                        <a:ea typeface="Cambria Math" charset="0"/>
                        <a:cs typeface="Cambria Math" charset="0"/>
                      </a:rPr>
                      <m:t>→</m:t>
                    </m:r>
                    <m:sSub>
                      <m:sSubPr>
                        <m:ctrlPr>
                          <a:rPr lang="is-IS" altLang="zh-CN" i="1">
                            <a:latin typeface="Cambria Math" panose="02040503050406030204" pitchFamily="18" charset="0"/>
                            <a:ea typeface="Cambria Math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charset="0"/>
                          </a:rPr>
                          <m:t>𝑎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charset="0"/>
                          </a:rPr>
                          <m:t>0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  <a:ea typeface="Cambria Math" charset="0"/>
                      </a:rPr>
                      <m:t>(980)</m:t>
                    </m:r>
                    <m:sSup>
                      <m:sSupPr>
                        <m:ctrlPr>
                          <a:rPr lang="is-IS" altLang="zh-CN" i="1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  <m:t>𝑒</m:t>
                        </m:r>
                      </m:e>
                      <m:sup>
                        <m:r>
                          <a:rPr lang="en-US" altLang="zh-CN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+</m:t>
                        </m:r>
                      </m:sup>
                    </m:sSup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  <a:ea typeface="Cambria Math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𝜐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altLang="zh-CN" dirty="0"/>
                  <a:t> </a:t>
                </a:r>
                <a:endParaRPr lang="en-US" altLang="zh-CN" dirty="0" smtClean="0"/>
              </a:p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US" altLang="zh-CN" i="1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𝐾</m:t>
                            </m:r>
                          </m:e>
                          <m:sup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0(∗)</m:t>
                            </m:r>
                          </m:sup>
                        </m:sSup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altLang="zh-CN" dirty="0" smtClean="0"/>
                  <a:t>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US" altLang="zh-CN" i="1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𝜂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/</m:t>
                        </m:r>
                        <m:sSup>
                          <m:sSup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𝜂</m:t>
                            </m:r>
                          </m:e>
                          <m:sup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endParaRPr lang="en-US" altLang="zh-CN" dirty="0"/>
              </a:p>
              <a:p>
                <a:pPr marL="363855" lvl="2" indent="-180975">
                  <a:spcBef>
                    <a:spcPts val="1200"/>
                  </a:spcBef>
                  <a:spcAft>
                    <a:spcPts val="200"/>
                  </a:spcAft>
                  <a:buSzPct val="100000"/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First measurement of form factor  </a:t>
                </a:r>
              </a:p>
              <a:p>
                <a:pPr marL="363855" lvl="2" indent="-180975">
                  <a:spcBef>
                    <a:spcPts val="1200"/>
                  </a:spcBef>
                  <a:spcAft>
                    <a:spcPts val="200"/>
                  </a:spcAft>
                  <a:buSzPct val="100000"/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Improved </a:t>
                </a:r>
                <a:r>
                  <a:rPr lang="en-US" altLang="zh-CN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ℬℱ </a:t>
                </a:r>
              </a:p>
              <a:p>
                <a:r>
                  <a:rPr lang="en-US" altLang="zh-CN" dirty="0" smtClean="0"/>
                  <a:t>Provide import data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/>
                      <m:sup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US" altLang="zh-CN" i="1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𝜂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/</m:t>
                        </m:r>
                        <m:sSup>
                          <m:sSup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𝜂</m:t>
                            </m:r>
                          </m:e>
                          <m:sup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endParaRPr lang="en-US" dirty="0" smtClean="0"/>
              </a:p>
            </p:txBody>
          </p:sp>
        </mc:Choice>
        <mc:Fallback xmlns="">
          <p:sp>
            <p:nvSpPr>
              <p:cNvPr id="7" name="Content Placeholder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3440" y="868102"/>
                <a:ext cx="3703320" cy="3533720"/>
              </a:xfrm>
              <a:prstGeom prst="rect">
                <a:avLst/>
              </a:prstGeom>
              <a:blipFill rotWithShape="0">
                <a:blip r:embed="rId3"/>
                <a:stretch>
                  <a:fillRect l="-658" t="-120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24980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Outline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altLang="zh-CN" sz="3200" dirty="0" smtClean="0"/>
          </a:p>
          <a:p>
            <a:endParaRPr lang="en-US" altLang="zh-CN" sz="3200" dirty="0"/>
          </a:p>
          <a:p>
            <a:r>
              <a:rPr lang="en-US" altLang="zh-CN" sz="3200" dirty="0" smtClean="0"/>
              <a:t>Introduction</a:t>
            </a:r>
          </a:p>
          <a:p>
            <a:r>
              <a:rPr lang="en-US" altLang="zh-CN" sz="3200" dirty="0" err="1" smtClean="0"/>
              <a:t>Leptonic</a:t>
            </a:r>
            <a:r>
              <a:rPr lang="en-US" altLang="zh-CN" sz="3200" dirty="0" smtClean="0"/>
              <a:t> decays</a:t>
            </a:r>
          </a:p>
          <a:p>
            <a:r>
              <a:rPr lang="en-US" altLang="zh-CN" sz="3200" dirty="0" smtClean="0"/>
              <a:t>Semi-</a:t>
            </a:r>
            <a:r>
              <a:rPr lang="en-US" altLang="zh-CN" sz="3200" dirty="0" err="1" smtClean="0"/>
              <a:t>leptonic</a:t>
            </a:r>
            <a:r>
              <a:rPr lang="en-US" altLang="zh-CN" sz="3200" dirty="0" smtClean="0"/>
              <a:t> decays</a:t>
            </a:r>
          </a:p>
          <a:p>
            <a:r>
              <a:rPr lang="en-US" altLang="zh-CN" sz="3200" dirty="0" smtClean="0"/>
              <a:t>Summary</a:t>
            </a:r>
            <a:endParaRPr lang="zh-CN" altLang="en-US" sz="3200" dirty="0"/>
          </a:p>
        </p:txBody>
      </p:sp>
      <p:sp>
        <p:nvSpPr>
          <p:cNvPr id="8" name="文本占位符 7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Y. H. Yang | DCCP 2018</a:t>
            </a:r>
            <a:endParaRPr 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C685C-97EF-E540-9BEB-22568529B3E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669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dirty="0" smtClean="0"/>
              <a:t>Introduction: BESIII experiment</a:t>
            </a:r>
            <a:endParaRPr lang="zh-CN" altLang="en-US" dirty="0"/>
          </a:p>
        </p:txBody>
      </p:sp>
      <p:sp>
        <p:nvSpPr>
          <p:cNvPr id="8" name="内容占位符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zh-CN" smtClean="0"/>
              <a:t>Y. H. Yang | DCCP 2018</a:t>
            </a:r>
            <a:endParaRPr lang="en-US" alt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C685C-97EF-E540-9BEB-22568529B3EC}" type="slidenum">
              <a:rPr lang="en-US" smtClean="0"/>
              <a:t>2</a:t>
            </a:fld>
            <a:endParaRPr lang="en-US"/>
          </a:p>
        </p:txBody>
      </p:sp>
      <p:pic>
        <p:nvPicPr>
          <p:cNvPr id="9" name="Picture 2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03" y="834213"/>
            <a:ext cx="5228530" cy="3371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5349" y="733822"/>
            <a:ext cx="3287990" cy="2593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878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dirty="0" smtClean="0"/>
              <a:t>Introduction: data samples</a:t>
            </a:r>
            <a:endParaRPr lang="zh-CN" altLang="en-US" dirty="0"/>
          </a:p>
        </p:txBody>
      </p:sp>
      <p:pic>
        <p:nvPicPr>
          <p:cNvPr id="8" name="内容占位符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1330" y="1033056"/>
            <a:ext cx="7072057" cy="3568700"/>
          </a:xfrm>
        </p:spPr>
      </p:pic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zh-CN" smtClean="0"/>
              <a:t>Y. H. Yang | DCCP 2018</a:t>
            </a:r>
            <a:endParaRPr lang="en-US" altLang="zh-CN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C685C-97EF-E540-9BEB-22568529B3E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043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dirty="0" smtClean="0"/>
              <a:t>Tagging method</a:t>
            </a:r>
            <a:endParaRPr lang="zh-CN" altLang="en-US" dirty="0"/>
          </a:p>
        </p:txBody>
      </p:sp>
      <p:pic>
        <p:nvPicPr>
          <p:cNvPr id="7" name="内容占位符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2044" y="789973"/>
            <a:ext cx="1293101" cy="1189037"/>
          </a:xfrm>
        </p:spPr>
      </p:pic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zh-CN" smtClean="0"/>
              <a:t>Y. H. Yang | DCCP 2018</a:t>
            </a:r>
            <a:endParaRPr lang="en-US" altLang="zh-CN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C685C-97EF-E540-9BEB-22568529B3EC}" type="slidenum">
              <a:rPr lang="en-US" smtClean="0"/>
              <a:t>4</a:t>
            </a:fld>
            <a:endParaRPr lang="en-US"/>
          </a:p>
        </p:txBody>
      </p:sp>
      <p:pic>
        <p:nvPicPr>
          <p:cNvPr id="36" name="图片 3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148" y="2563044"/>
            <a:ext cx="2063600" cy="209132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8" name="矩形 57"/>
              <p:cNvSpPr/>
              <p:nvPr/>
            </p:nvSpPr>
            <p:spPr>
              <a:xfrm>
                <a:off x="5845145" y="672469"/>
                <a:ext cx="3684337" cy="81490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dirty="0"/>
                  <a:t>Branching fraction:</a:t>
                </a:r>
              </a:p>
              <a:p>
                <a:r>
                  <a:rPr lang="en-US" altLang="zh-CN" dirty="0"/>
                  <a:t> 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>
                            <a:latin typeface="Cambria Math" panose="02040503050406030204" pitchFamily="18" charset="0"/>
                          </a:rPr>
                          <m:t>SL</m:t>
                        </m:r>
                      </m:sub>
                      <m:sup/>
                    </m:sSubSup>
                    <m:r>
                      <a:rPr lang="en-US" altLang="zh-CN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>
                                <a:latin typeface="Cambria Math" panose="02040503050406030204" pitchFamily="18" charset="0"/>
                              </a:rPr>
                              <m:t>DT</m:t>
                            </m:r>
                          </m:sub>
                        </m:sSub>
                      </m:num>
                      <m:den>
                        <m:sSubSup>
                          <m:sSubSup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>
                                <a:latin typeface="Cambria Math" panose="02040503050406030204" pitchFamily="18" charset="0"/>
                              </a:rPr>
                              <m:t>ST</m:t>
                            </m:r>
                          </m:sub>
                          <m:sup>
                            <m:r>
                              <m:rPr>
                                <m:sty m:val="p"/>
                              </m:rPr>
                              <a:rPr lang="en-US" altLang="zh-CN">
                                <a:latin typeface="Cambria Math" panose="02040503050406030204" pitchFamily="18" charset="0"/>
                              </a:rPr>
                              <m:t>tot</m:t>
                            </m:r>
                          </m:sup>
                        </m:sSubSup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×</m:t>
                        </m:r>
                        <m:sSub>
                          <m:sSub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𝜖</m:t>
                                </m:r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e>
                            </m:acc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>
                                <a:latin typeface="Cambria Math" panose="02040503050406030204" pitchFamily="18" charset="0"/>
                              </a:rPr>
                              <m:t>SL</m:t>
                            </m:r>
                          </m:sub>
                        </m:sSub>
                      </m:den>
                    </m:f>
                    <m:r>
                      <a:rPr lang="en-US" altLang="zh-CN" i="1">
                        <a:latin typeface="Cambria Math" panose="02040503050406030204" pitchFamily="18" charset="0"/>
                      </a:rPr>
                      <m:t>, </m:t>
                    </m:r>
                    <m:sSubSup>
                      <m:sSubSup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>
                            <a:latin typeface="Cambria Math" panose="02040503050406030204" pitchFamily="18" charset="0"/>
                          </a:rPr>
                          <m:t>ST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altLang="zh-CN">
                            <a:latin typeface="Cambria Math" panose="02040503050406030204" pitchFamily="18" charset="0"/>
                          </a:rPr>
                          <m:t>tot</m:t>
                        </m:r>
                      </m:sup>
                    </m:sSubSup>
                    <m:r>
                      <a:rPr lang="en-US" altLang="zh-CN" i="1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supHide m:val="on"/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/>
                      <m:e>
                        <m:sSubSup>
                          <m:sSubSupPr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>
                                <a:latin typeface="Cambria Math" panose="02040503050406030204" pitchFamily="18" charset="0"/>
                              </a:rPr>
                              <m:t>ST</m:t>
                            </m:r>
                          </m:sub>
                          <m:sup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p>
                        </m:sSubSup>
                      </m:e>
                    </m:nary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58" name="矩形 5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45145" y="672469"/>
                <a:ext cx="3684337" cy="814903"/>
              </a:xfrm>
              <a:prstGeom prst="rect">
                <a:avLst/>
              </a:prstGeom>
              <a:blipFill rotWithShape="0">
                <a:blip r:embed="rId4"/>
                <a:stretch>
                  <a:fillRect l="-1490" t="-13433" b="-701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组合 5"/>
          <p:cNvGrpSpPr/>
          <p:nvPr/>
        </p:nvGrpSpPr>
        <p:grpSpPr>
          <a:xfrm>
            <a:off x="136336" y="158272"/>
            <a:ext cx="1991094" cy="2039912"/>
            <a:chOff x="491374" y="214954"/>
            <a:chExt cx="1991094" cy="2039912"/>
          </a:xfrm>
        </p:grpSpPr>
        <p:pic>
          <p:nvPicPr>
            <p:cNvPr id="57" name="图片 5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91374" y="214954"/>
              <a:ext cx="1991094" cy="2039912"/>
            </a:xfrm>
            <a:prstGeom prst="rect">
              <a:avLst/>
            </a:prstGeom>
          </p:spPr>
        </p:pic>
        <p:sp>
          <p:nvSpPr>
            <p:cNvPr id="59" name="云形标注 58"/>
            <p:cNvSpPr/>
            <p:nvPr/>
          </p:nvSpPr>
          <p:spPr>
            <a:xfrm>
              <a:off x="797602" y="287234"/>
              <a:ext cx="562780" cy="330089"/>
            </a:xfrm>
            <a:prstGeom prst="cloudCallout">
              <a:avLst>
                <a:gd name="adj1" fmla="val 49524"/>
                <a:gd name="adj2" fmla="val 133525"/>
              </a:avLst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000" b="1" dirty="0">
                  <a:solidFill>
                    <a:srgbClr val="C00000"/>
                  </a:solidFill>
                </a:rPr>
                <a:t>ST</a:t>
              </a:r>
              <a:endParaRPr lang="zh-CN" altLang="en-US" sz="1000" b="1" dirty="0">
                <a:solidFill>
                  <a:srgbClr val="C00000"/>
                </a:solidFill>
              </a:endParaRPr>
            </a:p>
          </p:txBody>
        </p:sp>
        <p:sp>
          <p:nvSpPr>
            <p:cNvPr id="60" name="云形标注 59"/>
            <p:cNvSpPr/>
            <p:nvPr/>
          </p:nvSpPr>
          <p:spPr>
            <a:xfrm>
              <a:off x="1297969" y="1916702"/>
              <a:ext cx="565470" cy="237979"/>
            </a:xfrm>
            <a:prstGeom prst="cloudCallout">
              <a:avLst>
                <a:gd name="adj1" fmla="val -31625"/>
                <a:gd name="adj2" fmla="val -131599"/>
              </a:avLst>
            </a:prstGeom>
            <a:solidFill>
              <a:schemeClr val="accent1">
                <a:alpha val="0"/>
              </a:schemeClr>
            </a:solidFill>
            <a:ln w="38100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013" b="1" dirty="0">
                  <a:solidFill>
                    <a:srgbClr val="92D050"/>
                  </a:solidFill>
                </a:rPr>
                <a:t>DT</a:t>
              </a:r>
              <a:endParaRPr lang="zh-CN" altLang="en-US" sz="1013" b="1" dirty="0">
                <a:solidFill>
                  <a:srgbClr val="92D050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矩形 10"/>
              <p:cNvSpPr/>
              <p:nvPr/>
            </p:nvSpPr>
            <p:spPr>
              <a:xfrm>
                <a:off x="6514798" y="2198184"/>
                <a:ext cx="3061258" cy="236789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dirty="0" smtClean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For signal side</a:t>
                </a:r>
                <a:endParaRPr lang="en-US" altLang="zh-CN" b="0" dirty="0" smtClean="0">
                  <a:solidFill>
                    <a:srgbClr val="FF0000"/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altLang="zh-CN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zh-CN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</m:acc>
                        </m:e>
                        <m:sub>
                          <m:r>
                            <m:rPr>
                              <m:sty m:val="p"/>
                            </m:rPr>
                            <a:rPr lang="en-US" altLang="zh-CN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miss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b="0" i="0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altLang="zh-C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altLang="zh-CN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zh-CN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</m:acc>
                        </m:e>
                        <m:sub>
                          <m:r>
                            <m:rPr>
                              <m:sty m:val="p"/>
                            </m:rPr>
                            <a:rPr lang="en-US" altLang="zh-CN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D</m:t>
                          </m:r>
                        </m:sub>
                      </m:sSub>
                      <m:r>
                        <a:rPr lang="en-US" altLang="zh-CN" b="0" i="0" smtClean="0">
                          <a:latin typeface="Cambria Math" panose="02040503050406030204" pitchFamily="18" charset="0"/>
                        </a:rPr>
                        <m:t> −</m:t>
                      </m:r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</m:oMath>
                  </m:oMathPara>
                </a14:m>
                <a:endParaRPr lang="en-US" altLang="zh-CN" b="0" dirty="0" smtClean="0"/>
              </a:p>
              <a:p>
                <a:endParaRPr lang="en-US" altLang="zh-CN" i="1" dirty="0" smtClean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zh-CN" b="0" i="0" smtClean="0">
                              <a:latin typeface="Cambria Math" panose="02040503050406030204" pitchFamily="18" charset="0"/>
                            </a:rPr>
                            <m:t>miss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zh-CN">
                              <a:latin typeface="Cambria Math" panose="02040503050406030204" pitchFamily="18" charset="0"/>
                            </a:rPr>
                            <m:t>D</m:t>
                          </m:r>
                        </m:sub>
                      </m:sSub>
                      <m:r>
                        <a:rPr lang="en-US" altLang="zh-CN">
                          <a:latin typeface="Cambria Math" panose="02040503050406030204" pitchFamily="18" charset="0"/>
                        </a:rPr>
                        <m:t> −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</m:oMath>
                  </m:oMathPara>
                </a14:m>
                <a:endParaRPr lang="en-US" altLang="zh-CN" dirty="0"/>
              </a:p>
              <a:p>
                <a:r>
                  <a:rPr lang="en-US" altLang="zh-CN" dirty="0" smtClean="0"/>
                  <a:t>                </a:t>
                </a:r>
                <a:endParaRPr lang="en-US" altLang="zh-CN" i="1" dirty="0" smtClean="0">
                  <a:latin typeface="Cambria Math" panose="02040503050406030204" pitchFamily="18" charset="0"/>
                </a:endParaRPr>
              </a:p>
              <a:p>
                <a:r>
                  <a:rPr lang="en-US" altLang="zh-CN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>
                            <a:latin typeface="Cambria Math" panose="02040503050406030204" pitchFamily="18" charset="0"/>
                          </a:rPr>
                          <m:t>miss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b="0" i="0" smtClean="0">
                            <a:latin typeface="Cambria Math" panose="02040503050406030204" pitchFamily="18" charset="0"/>
                          </a:rPr>
                          <m:t>miss</m:t>
                        </m:r>
                      </m:sub>
                    </m:sSub>
                    <m:r>
                      <a:rPr lang="en-US" altLang="zh-CN">
                        <a:latin typeface="Cambria Math" panose="02040503050406030204" pitchFamily="18" charset="0"/>
                      </a:rPr>
                      <m:t> −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|</m:t>
                        </m:r>
                        <m:acc>
                          <m:accPr>
                            <m:chr m:val="⃗"/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</m:acc>
                      </m:e>
                      <m:sub>
                        <m:r>
                          <m:rPr>
                            <m:sty m:val="p"/>
                          </m:rPr>
                          <a:rPr lang="en-US" altLang="zh-CN" b="0" i="0" smtClean="0">
                            <a:latin typeface="Cambria Math" panose="02040503050406030204" pitchFamily="18" charset="0"/>
                          </a:rPr>
                          <m:t>miss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|</m:t>
                    </m:r>
                  </m:oMath>
                </a14:m>
                <a:endParaRPr lang="en-US" altLang="zh-CN" dirty="0"/>
              </a:p>
              <a:p>
                <a:r>
                  <a:rPr lang="en-US" altLang="zh-CN" dirty="0"/>
                  <a:t> </a:t>
                </a:r>
                <a:r>
                  <a:rPr lang="en-US" altLang="zh-CN" dirty="0" smtClean="0"/>
                  <a:t>              </a:t>
                </a:r>
              </a:p>
              <a:p>
                <a:r>
                  <a:rPr lang="en-US" altLang="zh-CN" dirty="0" smtClean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>
                            <a:latin typeface="Cambria Math" panose="02040503050406030204" pitchFamily="18" charset="0"/>
                          </a:rPr>
                          <m:t>miss</m:t>
                        </m:r>
                      </m:sub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altLang="zh-CN" i="1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>
                            <a:latin typeface="Cambria Math" panose="02040503050406030204" pitchFamily="18" charset="0"/>
                          </a:rPr>
                          <m:t>miss</m:t>
                        </m:r>
                      </m:sub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altLang="zh-CN">
                        <a:latin typeface="Cambria Math" panose="02040503050406030204" pitchFamily="18" charset="0"/>
                      </a:rPr>
                      <m:t> −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|</m:t>
                        </m:r>
                        <m:acc>
                          <m:accPr>
                            <m:chr m:val="⃗"/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</m:acc>
                      </m:e>
                      <m:sub>
                        <m:r>
                          <m:rPr>
                            <m:sty m:val="p"/>
                          </m:rPr>
                          <a:rPr lang="en-US" altLang="zh-CN">
                            <a:latin typeface="Cambria Math" panose="02040503050406030204" pitchFamily="18" charset="0"/>
                          </a:rPr>
                          <m:t>miss</m:t>
                        </m:r>
                      </m:sub>
                    </m:sSub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"/>
                            <m:endChr m:val="|"/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​</m:t>
                            </m:r>
                          </m:e>
                        </m:d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1" name="矩形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4798" y="2198184"/>
                <a:ext cx="3061258" cy="2367892"/>
              </a:xfrm>
              <a:prstGeom prst="rect">
                <a:avLst/>
              </a:prstGeom>
              <a:blipFill rotWithShape="0">
                <a:blip r:embed="rId6"/>
                <a:stretch>
                  <a:fillRect l="-1793" t="-1804" b="-283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矩形 12"/>
              <p:cNvSpPr/>
              <p:nvPr/>
            </p:nvSpPr>
            <p:spPr>
              <a:xfrm>
                <a:off x="2160808" y="762292"/>
                <a:ext cx="3684337" cy="121001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dirty="0" smtClean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For tag side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zh-CN" b="0" i="0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zh-CN" i="1">
                              <a:latin typeface="Cambria Math" panose="02040503050406030204" pitchFamily="18" charset="0"/>
                            </a:rPr>
                            <m:t>D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 −</m:t>
                      </m:r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zh-CN" b="0" i="0" smtClean="0">
                              <a:latin typeface="Cambria Math" panose="02040503050406030204" pitchFamily="18" charset="0"/>
                            </a:rPr>
                            <m:t>beam</m:t>
                          </m:r>
                          <m:r>
                            <a:rPr lang="en-US" altLang="zh-CN" b="0" i="0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</m:oMath>
                  </m:oMathPara>
                </a14:m>
                <a:endParaRPr lang="en-US" altLang="zh-CN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altLang="zh-CN" b="0" i="0" smtClean="0">
                              <a:latin typeface="Cambria Math" panose="02040503050406030204" pitchFamily="18" charset="0"/>
                            </a:rPr>
                            <m:t>M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zh-CN" b="0" i="0" smtClean="0">
                              <a:latin typeface="Cambria Math" panose="02040503050406030204" pitchFamily="18" charset="0"/>
                            </a:rPr>
                            <m:t>BC</m:t>
                          </m:r>
                        </m:sub>
                      </m:sSub>
                      <m:r>
                        <a:rPr lang="en-US" altLang="zh-CN" b="0" i="0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Sup>
                            <m:sSubSup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𝑏𝑒𝑎𝑚</m:t>
                              </m:r>
                            </m:sub>
                            <m:sup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altLang="zh-CN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acc>
                                        <m:accPr>
                                          <m:chr m:val="⃗"/>
                                          <m:ctrlPr>
                                            <a:rPr lang="en-US" altLang="zh-CN" b="0" i="1" dirty="0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altLang="zh-CN" b="0" i="1" dirty="0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𝑝</m:t>
                                          </m:r>
                                        </m:e>
                                      </m:acc>
                                    </m:e>
                                    <m:sub>
                                      <m:r>
                                        <a:rPr lang="en-US" altLang="zh-CN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𝐷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en-US" altLang="zh-CN" b="0" dirty="0" smtClean="0"/>
              </a:p>
            </p:txBody>
          </p:sp>
        </mc:Choice>
        <mc:Fallback xmlns="">
          <p:sp>
            <p:nvSpPr>
              <p:cNvPr id="13" name="矩形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60808" y="762292"/>
                <a:ext cx="3684337" cy="1210011"/>
              </a:xfrm>
              <a:prstGeom prst="rect">
                <a:avLst/>
              </a:prstGeom>
              <a:blipFill rotWithShape="0">
                <a:blip r:embed="rId7"/>
                <a:stretch>
                  <a:fillRect l="-1322" t="-30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矩形 15"/>
              <p:cNvSpPr/>
              <p:nvPr/>
            </p:nvSpPr>
            <p:spPr>
              <a:xfrm>
                <a:off x="2242574" y="2142304"/>
                <a:ext cx="4157080" cy="166051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dirty="0" smtClean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For tag side</a:t>
                </a:r>
                <a:endParaRPr lang="en-US" altLang="zh-CN" b="0" dirty="0" smtClean="0">
                  <a:solidFill>
                    <a:srgbClr val="FF0000"/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altLang="zh-CN" sz="1600" b="0" i="0" smtClean="0">
                              <a:latin typeface="Cambria Math" panose="02040503050406030204" pitchFamily="18" charset="0"/>
                            </a:rPr>
                            <m:t>M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zh-CN" sz="1600" b="0" i="0" smtClean="0">
                              <a:latin typeface="Cambria Math" panose="02040503050406030204" pitchFamily="18" charset="0"/>
                            </a:rPr>
                            <m:t>rec</m:t>
                          </m:r>
                        </m:sub>
                      </m:sSub>
                      <m:r>
                        <a:rPr lang="en-US" altLang="zh-CN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altLang="zh-CN" sz="1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1600" b="0" i="1" smtClean="0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en-US" altLang="zh-CN" sz="1600" b="0" i="1" smtClean="0">
                                          <a:latin typeface="Cambria Math" panose="02040503050406030204" pitchFamily="18" charset="0"/>
                                        </a:rPr>
                                        <m:t>𝑏𝑒𝑎𝑚</m:t>
                                      </m:r>
                                    </m:sub>
                                  </m:sSub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ad>
                                    <m:radPr>
                                      <m:degHide m:val="on"/>
                                      <m:ctrlPr>
                                        <a:rPr lang="en-US" altLang="zh-CN" sz="1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sSup>
                                        <m:sSupPr>
                                          <m:ctrlPr>
                                            <a:rPr lang="en-US" altLang="zh-CN" sz="16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d>
                                            <m:dPr>
                                              <m:begChr m:val="|"/>
                                              <m:endChr m:val="|"/>
                                              <m:ctrlPr>
                                                <a:rPr lang="en-US" altLang="zh-CN" sz="1600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sSub>
                                                <m:sSubPr>
                                                  <m:ctrlPr>
                                                    <a:rPr lang="en-US" altLang="zh-CN" sz="1600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acc>
                                                    <m:accPr>
                                                      <m:chr m:val="⃗"/>
                                                      <m:ctrlPr>
                                                        <a:rPr lang="en-US" altLang="zh-CN" sz="1600" b="0" i="1" smtClean="0"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accPr>
                                                    <m:e>
                                                      <m:r>
                                                        <a:rPr lang="en-US" altLang="zh-CN" sz="1600" b="0" i="1" smtClean="0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𝑝</m:t>
                                                      </m:r>
                                                    </m:e>
                                                  </m:acc>
                                                </m:e>
                                                <m:sub>
                                                  <m:r>
                                                    <a:rPr lang="en-US" altLang="zh-CN" sz="1600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𝐷</m:t>
                                                  </m:r>
                                                </m:sub>
                                              </m:sSub>
                                            </m:e>
                                          </m:d>
                                        </m:e>
                                        <m:sup>
                                          <m:r>
                                            <a:rPr lang="en-US" altLang="zh-CN" sz="1600" b="0" i="1" smtClean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  <m:r>
                                        <a:rPr lang="en-US" altLang="zh-CN" sz="1600" b="0" i="1" smtClean="0"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  <m:sSubSup>
                                        <m:sSubSupPr>
                                          <m:ctrlPr>
                                            <a:rPr lang="en-US" altLang="zh-CN" sz="16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altLang="zh-CN" sz="1600" b="0" i="1" smtClean="0">
                                              <a:latin typeface="Cambria Math" panose="02040503050406030204" pitchFamily="18" charset="0"/>
                                            </a:rPr>
                                            <m:t>𝑚</m:t>
                                          </m:r>
                                        </m:e>
                                        <m:sub>
                                          <m:r>
                                            <a:rPr lang="en-US" altLang="zh-CN" sz="1600" b="0" i="1" smtClean="0">
                                              <a:latin typeface="Cambria Math" panose="02040503050406030204" pitchFamily="18" charset="0"/>
                                            </a:rPr>
                                            <m:t>𝐷</m:t>
                                          </m:r>
                                        </m:sub>
                                        <m:sup>
                                          <m:r>
                                            <a:rPr lang="en-US" altLang="zh-CN" sz="1600" b="0" i="1" smtClean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bSup>
                                    </m:e>
                                  </m:rad>
                                </m:e>
                              </m:d>
                            </m:e>
                            <m:sup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altLang="zh-CN" sz="1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acc>
                                        <m:accPr>
                                          <m:chr m:val="⃗"/>
                                          <m:ctrlPr>
                                            <a:rPr lang="en-US" altLang="zh-CN" sz="16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altLang="zh-CN" sz="1600" b="0" i="1" smtClean="0">
                                              <a:latin typeface="Cambria Math" panose="02040503050406030204" pitchFamily="18" charset="0"/>
                                            </a:rPr>
                                            <m:t>𝑝</m:t>
                                          </m:r>
                                        </m:e>
                                      </m:acc>
                                    </m:e>
                                    <m:sub>
                                      <m:r>
                                        <a:rPr lang="en-US" altLang="zh-CN" sz="1600" b="0" i="1" smtClean="0">
                                          <a:latin typeface="Cambria Math" panose="02040503050406030204" pitchFamily="18" charset="0"/>
                                        </a:rPr>
                                        <m:t>𝐷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en-US" altLang="zh-CN" sz="1600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altLang="zh-CN" b="0" i="0" smtClean="0">
                              <a:latin typeface="Cambria Math" panose="02040503050406030204" pitchFamily="18" charset="0"/>
                            </a:rPr>
                            <m:t>M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zh-CN" b="0" i="0" smtClean="0">
                              <a:latin typeface="Cambria Math" panose="02040503050406030204" pitchFamily="18" charset="0"/>
                            </a:rPr>
                            <m:t>BC</m:t>
                          </m:r>
                        </m:sub>
                      </m:sSub>
                      <m:r>
                        <a:rPr lang="en-US" altLang="zh-CN" b="0" i="0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Sup>
                            <m:sSubSup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𝑏𝑒𝑎𝑚</m:t>
                              </m:r>
                            </m:sub>
                            <m:sup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altLang="zh-CN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acc>
                                        <m:accPr>
                                          <m:chr m:val="⃗"/>
                                          <m:ctrlPr>
                                            <a:rPr lang="en-US" altLang="zh-CN" b="0" i="1" dirty="0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altLang="zh-CN" b="0" i="1" dirty="0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𝑝</m:t>
                                          </m:r>
                                        </m:e>
                                      </m:acc>
                                    </m:e>
                                    <m:sub>
                                      <m:r>
                                        <a:rPr lang="en-US" altLang="zh-CN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𝐷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en-US" altLang="zh-CN" b="0" dirty="0" smtClean="0"/>
              </a:p>
            </p:txBody>
          </p:sp>
        </mc:Choice>
        <mc:Fallback xmlns="">
          <p:sp>
            <p:nvSpPr>
              <p:cNvPr id="16" name="矩形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42574" y="2142304"/>
                <a:ext cx="4157080" cy="1660519"/>
              </a:xfrm>
              <a:prstGeom prst="rect">
                <a:avLst/>
              </a:prstGeom>
              <a:blipFill rotWithShape="0">
                <a:blip r:embed="rId8"/>
                <a:stretch>
                  <a:fillRect l="-1320" t="-219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图片 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56" y="3662510"/>
            <a:ext cx="1443262" cy="111758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2574" y="3653693"/>
            <a:ext cx="1467553" cy="110650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矩形 11"/>
              <p:cNvSpPr/>
              <p:nvPr/>
            </p:nvSpPr>
            <p:spPr>
              <a:xfrm>
                <a:off x="2532618" y="3772769"/>
                <a:ext cx="540995" cy="40011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altLang="zh-CN" sz="200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M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zh-CN" sz="200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BC</m:t>
                          </m:r>
                        </m:sub>
                      </m:sSub>
                    </m:oMath>
                  </m:oMathPara>
                </a14:m>
                <a:endParaRPr lang="zh-CN" altLang="en-US" sz="2000" dirty="0">
                  <a:ln w="0"/>
                  <a:solidFill>
                    <a:srgbClr val="FF000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12" name="矩形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32618" y="3772769"/>
                <a:ext cx="540995" cy="400110"/>
              </a:xfrm>
              <a:prstGeom prst="rect">
                <a:avLst/>
              </a:prstGeom>
              <a:blipFill rotWithShape="0">
                <a:blip r:embed="rId11"/>
                <a:stretch>
                  <a:fillRect l="-134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矩形 19"/>
              <p:cNvSpPr/>
              <p:nvPr/>
            </p:nvSpPr>
            <p:spPr>
              <a:xfrm>
                <a:off x="4513895" y="3818895"/>
                <a:ext cx="540995" cy="40011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0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altLang="zh-CN" sz="200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M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zh-CN" sz="2000" b="0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rec</m:t>
                          </m:r>
                        </m:sub>
                      </m:sSub>
                    </m:oMath>
                  </m:oMathPara>
                </a14:m>
                <a:endParaRPr lang="zh-CN" altLang="en-US" sz="2000" dirty="0">
                  <a:ln w="0"/>
                  <a:solidFill>
                    <a:srgbClr val="FF000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20" name="矩形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3895" y="3818895"/>
                <a:ext cx="540995" cy="400110"/>
              </a:xfrm>
              <a:prstGeom prst="rect">
                <a:avLst/>
              </a:prstGeom>
              <a:blipFill rotWithShape="0">
                <a:blip r:embed="rId12"/>
                <a:stretch>
                  <a:fillRect l="-1685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91687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dirty="0" smtClean="0"/>
              <a:t>Tagging method (sample)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zh-CN" smtClean="0"/>
              <a:t>Y. H. Yang | DCCP 2018</a:t>
            </a:r>
            <a:endParaRPr lang="en-US" altLang="zh-CN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C685C-97EF-E540-9BEB-22568529B3EC}" type="slidenum">
              <a:rPr lang="en-US" smtClean="0"/>
              <a:t>5</a:t>
            </a:fld>
            <a:endParaRPr 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2530169" y="835361"/>
            <a:ext cx="6441778" cy="3049939"/>
            <a:chOff x="2490527" y="722737"/>
            <a:chExt cx="6441778" cy="3049939"/>
          </a:xfrm>
        </p:grpSpPr>
        <p:pic>
          <p:nvPicPr>
            <p:cNvPr id="6" name="Picture 2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0527" y="722737"/>
              <a:ext cx="3030395" cy="24642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6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00989" y="834213"/>
              <a:ext cx="3331316" cy="29384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aphicFrame>
        <p:nvGraphicFramePr>
          <p:cNvPr id="9" name="Objec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4196419"/>
              </p:ext>
            </p:extLst>
          </p:nvPr>
        </p:nvGraphicFramePr>
        <p:xfrm>
          <a:off x="479396" y="4263708"/>
          <a:ext cx="1951037" cy="3716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7" name="公式" r:id="rId5" imgW="1657350" imgH="209702" progId="Equation.3">
                  <p:embed/>
                </p:oleObj>
              </mc:Choice>
              <mc:Fallback>
                <p:oleObj name="公式" r:id="rId5" imgW="1657350" imgH="209702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9396" y="4263708"/>
                        <a:ext cx="1951037" cy="371665"/>
                      </a:xfrm>
                      <a:prstGeom prst="rect">
                        <a:avLst/>
                      </a:prstGeom>
                      <a:solidFill>
                        <a:srgbClr val="92D050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76432369"/>
              </p:ext>
            </p:extLst>
          </p:nvPr>
        </p:nvGraphicFramePr>
        <p:xfrm>
          <a:off x="3273639" y="4250925"/>
          <a:ext cx="1965325" cy="360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8" name="公式" r:id="rId7" imgW="1628775" imgH="209702" progId="Equation.3">
                  <p:embed/>
                </p:oleObj>
              </mc:Choice>
              <mc:Fallback>
                <p:oleObj name="公式" r:id="rId7" imgW="1628775" imgH="209702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3639" y="4250925"/>
                        <a:ext cx="1965325" cy="360363"/>
                      </a:xfrm>
                      <a:prstGeom prst="rect">
                        <a:avLst/>
                      </a:prstGeom>
                      <a:solidFill>
                        <a:srgbClr val="92D050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2367725"/>
              </p:ext>
            </p:extLst>
          </p:nvPr>
        </p:nvGraphicFramePr>
        <p:xfrm>
          <a:off x="6752129" y="4275011"/>
          <a:ext cx="1165225" cy="360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9" name="Equation" r:id="rId9" imgW="942975" imgH="219050" progId="Equation.3">
                  <p:embed/>
                </p:oleObj>
              </mc:Choice>
              <mc:Fallback>
                <p:oleObj name="Equation" r:id="rId9" imgW="942975" imgH="219050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52129" y="4275011"/>
                        <a:ext cx="1165225" cy="360362"/>
                      </a:xfrm>
                      <a:prstGeom prst="rect">
                        <a:avLst/>
                      </a:prstGeom>
                      <a:solidFill>
                        <a:srgbClr val="92D050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3" name="组合 22"/>
          <p:cNvGrpSpPr/>
          <p:nvPr/>
        </p:nvGrpSpPr>
        <p:grpSpPr>
          <a:xfrm>
            <a:off x="280726" y="954842"/>
            <a:ext cx="2468563" cy="2278604"/>
            <a:chOff x="411163" y="1065213"/>
            <a:chExt cx="3810000" cy="2895600"/>
          </a:xfrm>
        </p:grpSpPr>
        <p:pic>
          <p:nvPicPr>
            <p:cNvPr id="24" name="Picture 28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1163" y="1065213"/>
              <a:ext cx="3810000" cy="2895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" name="TextBox 11"/>
            <p:cNvSpPr txBox="1">
              <a:spLocks noChangeArrowheads="1"/>
            </p:cNvSpPr>
            <p:nvPr/>
          </p:nvSpPr>
          <p:spPr bwMode="auto">
            <a:xfrm>
              <a:off x="920750" y="1276350"/>
              <a:ext cx="990599" cy="2346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6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D</a:t>
              </a:r>
              <a:r>
                <a:rPr lang="en-US" altLang="zh-CN" sz="600" b="1" baseline="30000" dirty="0">
                  <a:solidFill>
                    <a:srgbClr val="FF0000"/>
                  </a:solidFill>
                  <a:latin typeface="Symbol" panose="05050102010706020507" pitchFamily="18" charset="2"/>
                  <a:cs typeface="Times New Roman" panose="02020603050405020304" pitchFamily="18" charset="0"/>
                  <a:sym typeface="Symbol" panose="05050102010706020507" pitchFamily="18" charset="2"/>
                </a:rPr>
                <a:t>0</a:t>
              </a:r>
              <a:r>
                <a:rPr lang="en-US" altLang="zh-CN" sz="6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K</a:t>
              </a:r>
              <a:r>
                <a:rPr lang="en-US" altLang="zh-CN" sz="600" b="1" baseline="300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+</a:t>
              </a:r>
              <a:r>
                <a:rPr lang="en-US" altLang="zh-CN" sz="600" b="1" dirty="0">
                  <a:solidFill>
                    <a:srgbClr val="FF0000"/>
                  </a:solidFill>
                  <a:latin typeface="Symbol" panose="05050102010706020507" pitchFamily="18" charset="2"/>
                  <a:cs typeface="Times New Roman" panose="02020603050405020304" pitchFamily="18" charset="0"/>
                  <a:sym typeface="Wingdings" panose="05000000000000000000" pitchFamily="2" charset="2"/>
                </a:rPr>
                <a:t>p</a:t>
              </a:r>
              <a:r>
                <a:rPr lang="en-US" altLang="zh-CN" sz="600" b="1" baseline="30000" dirty="0">
                  <a:solidFill>
                    <a:srgbClr val="FF0000"/>
                  </a:solidFill>
                  <a:latin typeface="Symbol" panose="05050102010706020507" pitchFamily="18" charset="2"/>
                  <a:cs typeface="Times New Roman" panose="02020603050405020304" pitchFamily="18" charset="0"/>
                  <a:sym typeface="Wingdings" panose="05000000000000000000" pitchFamily="2" charset="2"/>
                </a:rPr>
                <a:t>-</a:t>
              </a:r>
              <a:r>
                <a:rPr lang="en-US" altLang="zh-CN" sz="600" b="1" dirty="0">
                  <a:solidFill>
                    <a:srgbClr val="FF0000"/>
                  </a:solidFill>
                  <a:latin typeface="Symbol" panose="05050102010706020507" pitchFamily="18" charset="2"/>
                  <a:cs typeface="Times New Roman" panose="02020603050405020304" pitchFamily="18" charset="0"/>
                  <a:sym typeface="Wingdings" panose="05000000000000000000" pitchFamily="2" charset="2"/>
                </a:rPr>
                <a:t>p</a:t>
              </a:r>
              <a:r>
                <a:rPr lang="en-US" altLang="zh-CN" sz="600" b="1" baseline="30000" dirty="0">
                  <a:solidFill>
                    <a:srgbClr val="FF0000"/>
                  </a:solidFill>
                  <a:latin typeface="Symbol" panose="05050102010706020507" pitchFamily="18" charset="2"/>
                  <a:cs typeface="Times New Roman" panose="02020603050405020304" pitchFamily="18" charset="0"/>
                  <a:sym typeface="Wingdings" panose="05000000000000000000" pitchFamily="2" charset="2"/>
                </a:rPr>
                <a:t>-</a:t>
              </a:r>
              <a:endParaRPr lang="en-US" altLang="zh-CN" sz="600" b="1" baseline="30000" dirty="0">
                <a:solidFill>
                  <a:srgbClr val="FF0000"/>
                </a:solidFill>
                <a:latin typeface="Symbol" panose="05050102010706020507" pitchFamily="18" charset="2"/>
                <a:cs typeface="Times New Roman" panose="02020603050405020304" pitchFamily="18" charset="0"/>
              </a:endParaRPr>
            </a:p>
          </p:txBody>
        </p:sp>
        <p:sp>
          <p:nvSpPr>
            <p:cNvPr id="26" name="TextBox 11"/>
            <p:cNvSpPr txBox="1">
              <a:spLocks noChangeArrowheads="1"/>
            </p:cNvSpPr>
            <p:nvPr/>
          </p:nvSpPr>
          <p:spPr bwMode="auto">
            <a:xfrm>
              <a:off x="2738439" y="1276350"/>
              <a:ext cx="990599" cy="2346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6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D</a:t>
              </a:r>
              <a:r>
                <a:rPr lang="en-US" altLang="zh-CN" sz="600" b="1" baseline="30000" dirty="0">
                  <a:solidFill>
                    <a:srgbClr val="FF0000"/>
                  </a:solidFill>
                  <a:latin typeface="Symbol" panose="05050102010706020507" pitchFamily="18" charset="2"/>
                  <a:cs typeface="Times New Roman" panose="02020603050405020304" pitchFamily="18" charset="0"/>
                  <a:sym typeface="Symbol" panose="05050102010706020507" pitchFamily="18" charset="2"/>
                </a:rPr>
                <a:t>0</a:t>
              </a:r>
              <a:r>
                <a:rPr lang="en-US" altLang="zh-CN" sz="6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K</a:t>
              </a:r>
              <a:r>
                <a:rPr lang="en-US" altLang="zh-CN" sz="600" b="1" baseline="300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+</a:t>
              </a:r>
              <a:r>
                <a:rPr lang="en-US" altLang="zh-CN" sz="600" b="1" dirty="0">
                  <a:solidFill>
                    <a:srgbClr val="FF0000"/>
                  </a:solidFill>
                  <a:latin typeface="Symbol" panose="05050102010706020507" pitchFamily="18" charset="2"/>
                  <a:cs typeface="Times New Roman" panose="02020603050405020304" pitchFamily="18" charset="0"/>
                  <a:sym typeface="Wingdings" panose="05000000000000000000" pitchFamily="2" charset="2"/>
                </a:rPr>
                <a:t>p</a:t>
              </a:r>
              <a:r>
                <a:rPr lang="en-US" altLang="zh-CN" sz="600" b="1" baseline="30000" dirty="0">
                  <a:solidFill>
                    <a:srgbClr val="FF0000"/>
                  </a:solidFill>
                  <a:latin typeface="Symbol" panose="05050102010706020507" pitchFamily="18" charset="2"/>
                  <a:cs typeface="Times New Roman" panose="02020603050405020304" pitchFamily="18" charset="0"/>
                  <a:sym typeface="Wingdings" panose="05000000000000000000" pitchFamily="2" charset="2"/>
                </a:rPr>
                <a:t>-</a:t>
              </a:r>
              <a:r>
                <a:rPr lang="en-US" altLang="zh-CN" sz="600" b="1" dirty="0">
                  <a:solidFill>
                    <a:srgbClr val="FF0000"/>
                  </a:solidFill>
                  <a:latin typeface="Symbol" panose="05050102010706020507" pitchFamily="18" charset="2"/>
                  <a:cs typeface="Times New Roman" panose="02020603050405020304" pitchFamily="18" charset="0"/>
                  <a:sym typeface="Wingdings" panose="05000000000000000000" pitchFamily="2" charset="2"/>
                </a:rPr>
                <a:t>p</a:t>
              </a:r>
              <a:r>
                <a:rPr lang="en-US" altLang="zh-CN" sz="600" b="1" baseline="30000" dirty="0">
                  <a:solidFill>
                    <a:srgbClr val="FF0000"/>
                  </a:solidFill>
                  <a:latin typeface="Symbol" panose="05050102010706020507" pitchFamily="18" charset="2"/>
                  <a:cs typeface="Times New Roman" panose="02020603050405020304" pitchFamily="18" charset="0"/>
                  <a:sym typeface="Wingdings" panose="05000000000000000000" pitchFamily="2" charset="2"/>
                </a:rPr>
                <a:t>0</a:t>
              </a:r>
              <a:endParaRPr lang="en-US" altLang="zh-CN" sz="600" b="1" baseline="30000" dirty="0">
                <a:solidFill>
                  <a:srgbClr val="FF0000"/>
                </a:solidFill>
                <a:latin typeface="Symbol" panose="05050102010706020507" pitchFamily="18" charset="2"/>
                <a:cs typeface="Times New Roman" panose="02020603050405020304" pitchFamily="18" charset="0"/>
              </a:endParaRPr>
            </a:p>
          </p:txBody>
        </p:sp>
        <p:sp>
          <p:nvSpPr>
            <p:cNvPr id="27" name="TextBox 11"/>
            <p:cNvSpPr txBox="1">
              <a:spLocks noChangeArrowheads="1"/>
            </p:cNvSpPr>
            <p:nvPr/>
          </p:nvSpPr>
          <p:spPr bwMode="auto">
            <a:xfrm>
              <a:off x="955674" y="2038349"/>
              <a:ext cx="990599" cy="2346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6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D</a:t>
              </a:r>
              <a:r>
                <a:rPr lang="en-US" altLang="zh-CN" sz="600" b="1" baseline="30000" dirty="0">
                  <a:solidFill>
                    <a:srgbClr val="FF0000"/>
                  </a:solidFill>
                  <a:latin typeface="Symbol" panose="05050102010706020507" pitchFamily="18" charset="2"/>
                  <a:cs typeface="Times New Roman" panose="02020603050405020304" pitchFamily="18" charset="0"/>
                  <a:sym typeface="Symbol" panose="05050102010706020507" pitchFamily="18" charset="2"/>
                </a:rPr>
                <a:t>0</a:t>
              </a:r>
              <a:r>
                <a:rPr lang="en-US" altLang="zh-CN" sz="6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K</a:t>
              </a:r>
              <a:r>
                <a:rPr lang="en-US" altLang="zh-CN" sz="600" b="1" baseline="300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+</a:t>
              </a:r>
              <a:r>
                <a:rPr lang="en-US" altLang="zh-CN" sz="600" b="1" dirty="0">
                  <a:solidFill>
                    <a:srgbClr val="FF0000"/>
                  </a:solidFill>
                  <a:latin typeface="Symbol" panose="05050102010706020507" pitchFamily="18" charset="2"/>
                  <a:cs typeface="Times New Roman" panose="02020603050405020304" pitchFamily="18" charset="0"/>
                  <a:sym typeface="Wingdings" panose="05000000000000000000" pitchFamily="2" charset="2"/>
                </a:rPr>
                <a:t>p</a:t>
              </a:r>
              <a:r>
                <a:rPr lang="en-US" altLang="zh-CN" sz="600" b="1" baseline="30000" dirty="0">
                  <a:solidFill>
                    <a:srgbClr val="FF0000"/>
                  </a:solidFill>
                  <a:latin typeface="Symbol" panose="05050102010706020507" pitchFamily="18" charset="2"/>
                  <a:cs typeface="Times New Roman" panose="02020603050405020304" pitchFamily="18" charset="0"/>
                  <a:sym typeface="Wingdings" panose="05000000000000000000" pitchFamily="2" charset="2"/>
                </a:rPr>
                <a:t>-</a:t>
              </a:r>
              <a:r>
                <a:rPr lang="en-US" altLang="zh-CN" sz="600" b="1" dirty="0">
                  <a:solidFill>
                    <a:srgbClr val="FF0000"/>
                  </a:solidFill>
                  <a:latin typeface="Symbol" panose="05050102010706020507" pitchFamily="18" charset="2"/>
                  <a:cs typeface="Times New Roman" panose="02020603050405020304" pitchFamily="18" charset="0"/>
                  <a:sym typeface="Wingdings" panose="05000000000000000000" pitchFamily="2" charset="2"/>
                </a:rPr>
                <a:t>p</a:t>
              </a:r>
              <a:r>
                <a:rPr lang="en-US" altLang="zh-CN" sz="600" b="1" baseline="30000" dirty="0">
                  <a:solidFill>
                    <a:srgbClr val="FF0000"/>
                  </a:solidFill>
                  <a:latin typeface="Symbol" panose="05050102010706020507" pitchFamily="18" charset="2"/>
                  <a:cs typeface="Times New Roman" panose="02020603050405020304" pitchFamily="18" charset="0"/>
                  <a:sym typeface="Wingdings" panose="05000000000000000000" pitchFamily="2" charset="2"/>
                </a:rPr>
                <a:t>-</a:t>
              </a:r>
              <a:r>
                <a:rPr lang="en-US" altLang="zh-CN" sz="600" b="1" dirty="0">
                  <a:solidFill>
                    <a:srgbClr val="FF0000"/>
                  </a:solidFill>
                  <a:latin typeface="Symbol" panose="05050102010706020507" pitchFamily="18" charset="2"/>
                  <a:cs typeface="Times New Roman" panose="02020603050405020304" pitchFamily="18" charset="0"/>
                  <a:sym typeface="Wingdings" panose="05000000000000000000" pitchFamily="2" charset="2"/>
                </a:rPr>
                <a:t>p</a:t>
              </a:r>
              <a:r>
                <a:rPr lang="en-US" altLang="zh-CN" sz="600" b="1" baseline="30000" dirty="0">
                  <a:solidFill>
                    <a:srgbClr val="FF0000"/>
                  </a:solidFill>
                  <a:latin typeface="Symbol" panose="05050102010706020507" pitchFamily="18" charset="2"/>
                  <a:cs typeface="Times New Roman" panose="02020603050405020304" pitchFamily="18" charset="0"/>
                  <a:sym typeface="Wingdings" panose="05000000000000000000" pitchFamily="2" charset="2"/>
                </a:rPr>
                <a:t>+</a:t>
              </a:r>
              <a:endParaRPr lang="en-US" altLang="zh-CN" sz="600" b="1" baseline="30000" dirty="0">
                <a:solidFill>
                  <a:srgbClr val="FF0000"/>
                </a:solidFill>
                <a:latin typeface="Symbol" panose="05050102010706020507" pitchFamily="18" charset="2"/>
                <a:cs typeface="Times New Roman" panose="02020603050405020304" pitchFamily="18" charset="0"/>
              </a:endParaRPr>
            </a:p>
          </p:txBody>
        </p:sp>
        <p:sp>
          <p:nvSpPr>
            <p:cNvPr id="28" name="TextBox 11"/>
            <p:cNvSpPr txBox="1">
              <a:spLocks noChangeArrowheads="1"/>
            </p:cNvSpPr>
            <p:nvPr/>
          </p:nvSpPr>
          <p:spPr bwMode="auto">
            <a:xfrm>
              <a:off x="2773363" y="2006600"/>
              <a:ext cx="1096962" cy="2346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6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D</a:t>
              </a:r>
              <a:r>
                <a:rPr lang="en-US" altLang="zh-CN" sz="600" b="1" baseline="30000" dirty="0">
                  <a:solidFill>
                    <a:srgbClr val="FF0000"/>
                  </a:solidFill>
                  <a:latin typeface="Symbol" panose="05050102010706020507" pitchFamily="18" charset="2"/>
                  <a:cs typeface="Times New Roman" panose="02020603050405020304" pitchFamily="18" charset="0"/>
                  <a:sym typeface="Symbol" panose="05050102010706020507" pitchFamily="18" charset="2"/>
                </a:rPr>
                <a:t>0</a:t>
              </a:r>
              <a:r>
                <a:rPr lang="en-US" altLang="zh-CN" sz="6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K</a:t>
              </a:r>
              <a:r>
                <a:rPr lang="en-US" altLang="zh-CN" sz="600" b="1" baseline="300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+</a:t>
              </a:r>
              <a:r>
                <a:rPr lang="en-US" altLang="zh-CN" sz="600" b="1" dirty="0">
                  <a:solidFill>
                    <a:srgbClr val="FF0000"/>
                  </a:solidFill>
                  <a:latin typeface="Symbol" panose="05050102010706020507" pitchFamily="18" charset="2"/>
                  <a:cs typeface="Times New Roman" panose="02020603050405020304" pitchFamily="18" charset="0"/>
                  <a:sym typeface="Wingdings" panose="05000000000000000000" pitchFamily="2" charset="2"/>
                </a:rPr>
                <a:t>p</a:t>
              </a:r>
              <a:r>
                <a:rPr lang="en-US" altLang="zh-CN" sz="600" b="1" baseline="30000" dirty="0">
                  <a:solidFill>
                    <a:srgbClr val="FF0000"/>
                  </a:solidFill>
                  <a:latin typeface="Symbol" panose="05050102010706020507" pitchFamily="18" charset="2"/>
                  <a:cs typeface="Times New Roman" panose="02020603050405020304" pitchFamily="18" charset="0"/>
                  <a:sym typeface="Wingdings" panose="05000000000000000000" pitchFamily="2" charset="2"/>
                </a:rPr>
                <a:t>-</a:t>
              </a:r>
              <a:r>
                <a:rPr lang="en-US" altLang="zh-CN" sz="600" b="1" dirty="0">
                  <a:solidFill>
                    <a:srgbClr val="FF0000"/>
                  </a:solidFill>
                  <a:latin typeface="Symbol" panose="05050102010706020507" pitchFamily="18" charset="2"/>
                  <a:cs typeface="Times New Roman" panose="02020603050405020304" pitchFamily="18" charset="0"/>
                  <a:sym typeface="Wingdings" panose="05000000000000000000" pitchFamily="2" charset="2"/>
                </a:rPr>
                <a:t>p</a:t>
              </a:r>
              <a:r>
                <a:rPr lang="en-US" altLang="zh-CN" sz="600" b="1" baseline="30000" dirty="0">
                  <a:solidFill>
                    <a:srgbClr val="FF0000"/>
                  </a:solidFill>
                  <a:latin typeface="Symbol" panose="05050102010706020507" pitchFamily="18" charset="2"/>
                  <a:cs typeface="Times New Roman" panose="02020603050405020304" pitchFamily="18" charset="0"/>
                  <a:sym typeface="Wingdings" panose="05000000000000000000" pitchFamily="2" charset="2"/>
                </a:rPr>
                <a:t>-</a:t>
              </a:r>
              <a:r>
                <a:rPr lang="en-US" altLang="zh-CN" sz="600" b="1" dirty="0">
                  <a:solidFill>
                    <a:srgbClr val="FF0000"/>
                  </a:solidFill>
                  <a:latin typeface="Symbol" panose="05050102010706020507" pitchFamily="18" charset="2"/>
                  <a:cs typeface="Times New Roman" panose="02020603050405020304" pitchFamily="18" charset="0"/>
                  <a:sym typeface="Wingdings" panose="05000000000000000000" pitchFamily="2" charset="2"/>
                </a:rPr>
                <a:t>p</a:t>
              </a:r>
              <a:r>
                <a:rPr lang="en-US" altLang="zh-CN" sz="600" b="1" baseline="30000" dirty="0">
                  <a:solidFill>
                    <a:srgbClr val="FF0000"/>
                  </a:solidFill>
                  <a:latin typeface="Symbol" panose="05050102010706020507" pitchFamily="18" charset="2"/>
                  <a:cs typeface="Times New Roman" panose="02020603050405020304" pitchFamily="18" charset="0"/>
                  <a:sym typeface="Wingdings" panose="05000000000000000000" pitchFamily="2" charset="2"/>
                </a:rPr>
                <a:t>+</a:t>
              </a:r>
              <a:r>
                <a:rPr lang="en-US" altLang="zh-CN" sz="600" b="1" dirty="0">
                  <a:solidFill>
                    <a:srgbClr val="FF0000"/>
                  </a:solidFill>
                  <a:latin typeface="Symbol" panose="05050102010706020507" pitchFamily="18" charset="2"/>
                  <a:cs typeface="Times New Roman" panose="02020603050405020304" pitchFamily="18" charset="0"/>
                  <a:sym typeface="Wingdings" panose="05000000000000000000" pitchFamily="2" charset="2"/>
                </a:rPr>
                <a:t>p</a:t>
              </a:r>
              <a:r>
                <a:rPr lang="en-US" altLang="zh-CN" sz="600" b="1" baseline="30000" dirty="0">
                  <a:solidFill>
                    <a:srgbClr val="FF0000"/>
                  </a:solidFill>
                  <a:latin typeface="Symbol" panose="05050102010706020507" pitchFamily="18" charset="2"/>
                  <a:cs typeface="Times New Roman" panose="02020603050405020304" pitchFamily="18" charset="0"/>
                  <a:sym typeface="Wingdings" panose="05000000000000000000" pitchFamily="2" charset="2"/>
                </a:rPr>
                <a:t>0</a:t>
              </a:r>
              <a:endParaRPr lang="en-US" altLang="zh-CN" sz="600" b="1" baseline="30000" dirty="0">
                <a:solidFill>
                  <a:srgbClr val="FF0000"/>
                </a:solidFill>
                <a:latin typeface="Symbol" panose="05050102010706020507" pitchFamily="18" charset="2"/>
                <a:cs typeface="Times New Roman" panose="02020603050405020304" pitchFamily="18" charset="0"/>
              </a:endParaRPr>
            </a:p>
          </p:txBody>
        </p:sp>
        <p:cxnSp>
          <p:nvCxnSpPr>
            <p:cNvPr id="29" name="直接连接符 36"/>
            <p:cNvCxnSpPr/>
            <p:nvPr/>
          </p:nvCxnSpPr>
          <p:spPr>
            <a:xfrm>
              <a:off x="2859088" y="2046288"/>
              <a:ext cx="90487" cy="1587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11"/>
            <p:cNvSpPr txBox="1">
              <a:spLocks noChangeArrowheads="1"/>
            </p:cNvSpPr>
            <p:nvPr/>
          </p:nvSpPr>
          <p:spPr bwMode="auto">
            <a:xfrm>
              <a:off x="944563" y="2859088"/>
              <a:ext cx="990599" cy="2346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6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D</a:t>
              </a:r>
              <a:r>
                <a:rPr lang="en-US" altLang="zh-CN" sz="600" b="1" baseline="30000" dirty="0" smtClean="0">
                  <a:solidFill>
                    <a:srgbClr val="FF0000"/>
                  </a:solidFill>
                  <a:latin typeface="Symbol" panose="05050102010706020507" pitchFamily="18" charset="2"/>
                  <a:cs typeface="Times New Roman" panose="02020603050405020304" pitchFamily="18" charset="0"/>
                  <a:sym typeface="Symbol" panose="05050102010706020507" pitchFamily="18" charset="2"/>
                </a:rPr>
                <a:t>0</a:t>
              </a:r>
              <a:r>
                <a:rPr lang="en-US" altLang="zh-CN" sz="6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K</a:t>
              </a:r>
              <a:r>
                <a:rPr lang="en-US" altLang="zh-CN" sz="600" b="1" baseline="30000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+</a:t>
              </a:r>
              <a:r>
                <a:rPr lang="en-US" altLang="zh-CN" sz="600" b="1" dirty="0" smtClean="0">
                  <a:solidFill>
                    <a:srgbClr val="FF0000"/>
                  </a:solidFill>
                  <a:latin typeface="Symbol" panose="05050102010706020507" pitchFamily="18" charset="2"/>
                  <a:cs typeface="Times New Roman" panose="02020603050405020304" pitchFamily="18" charset="0"/>
                  <a:sym typeface="Wingdings" panose="05000000000000000000" pitchFamily="2" charset="2"/>
                </a:rPr>
                <a:t>p</a:t>
              </a:r>
              <a:r>
                <a:rPr lang="en-US" altLang="zh-CN" sz="600" b="1" baseline="30000" dirty="0" smtClean="0">
                  <a:solidFill>
                    <a:srgbClr val="FF0000"/>
                  </a:solidFill>
                  <a:latin typeface="Symbol" panose="05050102010706020507" pitchFamily="18" charset="2"/>
                  <a:cs typeface="Times New Roman" panose="02020603050405020304" pitchFamily="18" charset="0"/>
                  <a:sym typeface="Wingdings" panose="05000000000000000000" pitchFamily="2" charset="2"/>
                </a:rPr>
                <a:t>-</a:t>
              </a:r>
              <a:r>
                <a:rPr lang="en-US" altLang="zh-CN" sz="600" b="1" dirty="0" smtClean="0">
                  <a:solidFill>
                    <a:srgbClr val="FF0000"/>
                  </a:solidFill>
                  <a:latin typeface="Symbol" panose="05050102010706020507" pitchFamily="18" charset="2"/>
                  <a:cs typeface="Times New Roman" panose="02020603050405020304" pitchFamily="18" charset="0"/>
                  <a:sym typeface="Wingdings" panose="05000000000000000000" pitchFamily="2" charset="2"/>
                </a:rPr>
                <a:t>p</a:t>
              </a:r>
              <a:r>
                <a:rPr lang="en-US" altLang="zh-CN" sz="600" b="1" baseline="30000" dirty="0" smtClean="0">
                  <a:solidFill>
                    <a:srgbClr val="FF0000"/>
                  </a:solidFill>
                  <a:latin typeface="Symbol" panose="05050102010706020507" pitchFamily="18" charset="2"/>
                  <a:cs typeface="Times New Roman" panose="02020603050405020304" pitchFamily="18" charset="0"/>
                  <a:sym typeface="Wingdings" panose="05000000000000000000" pitchFamily="2" charset="2"/>
                </a:rPr>
                <a:t>0</a:t>
              </a:r>
              <a:r>
                <a:rPr lang="en-US" altLang="zh-CN" sz="600" b="1" dirty="0" smtClean="0">
                  <a:solidFill>
                    <a:srgbClr val="FF0000"/>
                  </a:solidFill>
                  <a:latin typeface="Symbol" panose="05050102010706020507" pitchFamily="18" charset="2"/>
                  <a:cs typeface="Times New Roman" panose="02020603050405020304" pitchFamily="18" charset="0"/>
                  <a:sym typeface="Wingdings" panose="05000000000000000000" pitchFamily="2" charset="2"/>
                </a:rPr>
                <a:t>p</a:t>
              </a:r>
              <a:r>
                <a:rPr lang="en-US" altLang="zh-CN" sz="600" b="1" baseline="30000" dirty="0" smtClean="0">
                  <a:solidFill>
                    <a:srgbClr val="FF0000"/>
                  </a:solidFill>
                  <a:latin typeface="Symbol" panose="05050102010706020507" pitchFamily="18" charset="2"/>
                  <a:cs typeface="Times New Roman" panose="02020603050405020304" pitchFamily="18" charset="0"/>
                  <a:sym typeface="Wingdings" panose="05000000000000000000" pitchFamily="2" charset="2"/>
                </a:rPr>
                <a:t>0</a:t>
              </a:r>
              <a:endParaRPr lang="en-US" altLang="zh-CN" sz="600" b="1" baseline="30000" dirty="0">
                <a:solidFill>
                  <a:srgbClr val="FF0000"/>
                </a:solidFill>
                <a:latin typeface="Symbol" panose="05050102010706020507" pitchFamily="18" charset="2"/>
                <a:cs typeface="Times New Roman" panose="02020603050405020304" pitchFamily="18" charset="0"/>
              </a:endParaRPr>
            </a:p>
          </p:txBody>
        </p:sp>
      </p:grpSp>
      <p:sp>
        <p:nvSpPr>
          <p:cNvPr id="31" name="TextBox 35"/>
          <p:cNvSpPr txBox="1">
            <a:spLocks noChangeArrowheads="1"/>
          </p:cNvSpPr>
          <p:nvPr/>
        </p:nvSpPr>
        <p:spPr bwMode="auto">
          <a:xfrm>
            <a:off x="51498" y="3907937"/>
            <a:ext cx="3048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altLang="zh-CN" sz="2000" b="1" baseline="30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20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altLang="zh-CN" sz="2000" b="1" baseline="30000" dirty="0">
                <a:solidFill>
                  <a:srgbClr val="FF0000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-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en-US" altLang="zh-CN" sz="2000" b="1" dirty="0">
                <a:solidFill>
                  <a:srgbClr val="FF0000"/>
                </a:solidFill>
                <a:latin typeface="Symbol" panose="05050102010706020507" pitchFamily="18" charset="2"/>
                <a:cs typeface="Times New Roman" panose="02020603050405020304" pitchFamily="18" charset="0"/>
                <a:sym typeface="Wingdings" panose="05000000000000000000" pitchFamily="2" charset="2"/>
              </a:rPr>
              <a:t>y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(3770)D</a:t>
            </a:r>
            <a:r>
              <a:rPr lang="en-US" altLang="zh-CN" sz="2000" b="1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0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D</a:t>
            </a:r>
            <a:r>
              <a:rPr lang="en-US" altLang="zh-CN" sz="2000" b="1" baseline="30000" dirty="0">
                <a:solidFill>
                  <a:srgbClr val="FF0000"/>
                </a:solidFill>
                <a:latin typeface="Symbol" panose="05050102010706020507" pitchFamily="18" charset="2"/>
                <a:cs typeface="Times New Roman" panose="02020603050405020304" pitchFamily="18" charset="0"/>
                <a:sym typeface="Wingdings" panose="05000000000000000000" pitchFamily="2" charset="2"/>
              </a:rPr>
              <a:t>0</a:t>
            </a:r>
            <a:endParaRPr lang="en-US" altLang="zh-CN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5"/>
          <p:cNvSpPr txBox="1">
            <a:spLocks noChangeArrowheads="1"/>
          </p:cNvSpPr>
          <p:nvPr/>
        </p:nvSpPr>
        <p:spPr bwMode="auto">
          <a:xfrm>
            <a:off x="2732302" y="3882029"/>
            <a:ext cx="3048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altLang="zh-CN" sz="2000" b="1" baseline="30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20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altLang="zh-CN" sz="2000" b="1" baseline="30000" dirty="0">
                <a:solidFill>
                  <a:srgbClr val="FF0000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-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en-US" altLang="zh-CN" sz="2000" b="1" dirty="0">
                <a:solidFill>
                  <a:srgbClr val="FF0000"/>
                </a:solidFill>
                <a:latin typeface="Symbol" panose="05050102010706020507" pitchFamily="18" charset="2"/>
                <a:cs typeface="Times New Roman" panose="02020603050405020304" pitchFamily="18" charset="0"/>
                <a:sym typeface="Wingdings" panose="05000000000000000000" pitchFamily="2" charset="2"/>
              </a:rPr>
              <a:t>y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(3770)D</a:t>
            </a:r>
            <a:r>
              <a:rPr lang="en-US" altLang="zh-CN" sz="2000" b="1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+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D</a:t>
            </a:r>
            <a:r>
              <a:rPr lang="en-US" altLang="zh-CN" sz="2000" b="1" baseline="30000" dirty="0">
                <a:solidFill>
                  <a:srgbClr val="FF0000"/>
                </a:solidFill>
                <a:latin typeface="Symbol" panose="05050102010706020507" pitchFamily="18" charset="2"/>
                <a:cs typeface="Times New Roman" panose="02020603050405020304" pitchFamily="18" charset="0"/>
                <a:sym typeface="Wingdings" panose="05000000000000000000" pitchFamily="2" charset="2"/>
              </a:rPr>
              <a:t>-</a:t>
            </a:r>
            <a:endParaRPr lang="en-US" altLang="zh-CN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TextBox 35"/>
          <p:cNvSpPr txBox="1">
            <a:spLocks noChangeArrowheads="1"/>
          </p:cNvSpPr>
          <p:nvPr/>
        </p:nvSpPr>
        <p:spPr bwMode="auto">
          <a:xfrm>
            <a:off x="6198885" y="3863658"/>
            <a:ext cx="22717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altLang="zh-CN" sz="2000" b="1" baseline="30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20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altLang="zh-CN" sz="2000" b="1" baseline="30000" dirty="0">
                <a:solidFill>
                  <a:srgbClr val="FF0000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-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D</a:t>
            </a:r>
            <a:r>
              <a:rPr lang="en-US" altLang="zh-CN" sz="2000" b="1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</a:t>
            </a:r>
            <a:r>
              <a:rPr lang="en-US" altLang="zh-CN" sz="2000" b="1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*+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D</a:t>
            </a:r>
            <a:r>
              <a:rPr lang="en-US" altLang="zh-CN" sz="2000" b="1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</a:t>
            </a:r>
            <a:r>
              <a:rPr lang="en-US" altLang="zh-CN" sz="2000" b="1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-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+c.c.</a:t>
            </a:r>
            <a:endParaRPr lang="en-US" altLang="zh-CN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9273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dirty="0" err="1">
                <a:latin typeface="Albertus" pitchFamily="34" charset="0"/>
              </a:rPr>
              <a:t>Leptonic</a:t>
            </a:r>
            <a:r>
              <a:rPr lang="en-US" altLang="zh-CN" dirty="0">
                <a:latin typeface="Albertus" pitchFamily="34" charset="0"/>
              </a:rPr>
              <a:t> </a:t>
            </a:r>
            <a:r>
              <a:rPr lang="en-US" altLang="zh-CN" dirty="0" smtClean="0">
                <a:latin typeface="Albertus" pitchFamily="34" charset="0"/>
              </a:rPr>
              <a:t> </a:t>
            </a:r>
            <a:r>
              <a:rPr lang="en-US" altLang="zh-CN" dirty="0">
                <a:latin typeface="Albertus" pitchFamily="34" charset="0"/>
              </a:rPr>
              <a:t>decays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zh-CN" smtClean="0"/>
              <a:t>Y. H. Yang | DCCP 2018</a:t>
            </a:r>
            <a:endParaRPr lang="en-US" altLang="zh-CN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C685C-97EF-E540-9BEB-22568529B3EC}" type="slidenum">
              <a:rPr lang="en-US" smtClean="0"/>
              <a:t>6</a:t>
            </a:fld>
            <a:endParaRPr lang="en-US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6743" y="1695580"/>
            <a:ext cx="4408488" cy="2024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7089" y="3546851"/>
            <a:ext cx="6146028" cy="854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84247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标题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2" name="标题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t="-2105" b="-84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zh-CN" smtClean="0"/>
              <a:t>Y. H. Yang | DCCP 2018</a:t>
            </a:r>
            <a:endParaRPr lang="en-US" altLang="zh-CN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C685C-97EF-E540-9BEB-22568529B3EC}" type="slidenum">
              <a:rPr lang="en-US" smtClean="0"/>
              <a:t>7</a:t>
            </a:fld>
            <a:endParaRPr lang="en-US"/>
          </a:p>
        </p:txBody>
      </p:sp>
      <p:pic>
        <p:nvPicPr>
          <p:cNvPr id="6" name="Picture 17"/>
          <p:cNvPicPr preferRelativeResize="0"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998" y="1080900"/>
            <a:ext cx="2692400" cy="296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1192026" y="2419163"/>
            <a:ext cx="2840037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sz="1800" b="1" dirty="0" smtClean="0">
                <a:solidFill>
                  <a:srgbClr val="FF0000"/>
                </a:solidFill>
                <a:latin typeface="+mj-lt"/>
              </a:rPr>
              <a:t>PRD89(2014)051104(RC)</a:t>
            </a: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525630" y="639954"/>
            <a:ext cx="2692400" cy="30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0"/>
              </a:spcBef>
              <a:buFontTx/>
              <a:buNone/>
            </a:pPr>
            <a:r>
              <a:rPr lang="en-US" altLang="zh-CN" sz="1800" b="1" dirty="0">
                <a:latin typeface="Calibri" panose="020F0502020204030204" pitchFamily="34" charset="0"/>
              </a:rPr>
              <a:t>2.93 fb</a:t>
            </a:r>
            <a:r>
              <a:rPr lang="en-US" altLang="zh-CN" sz="1800" b="1" baseline="30000" dirty="0">
                <a:latin typeface="Calibri" panose="020F0502020204030204" pitchFamily="34" charset="0"/>
              </a:rPr>
              <a:t>-1</a:t>
            </a:r>
            <a:r>
              <a:rPr lang="en-US" altLang="zh-CN" sz="1800" b="1" dirty="0">
                <a:latin typeface="Calibri" panose="020F0502020204030204" pitchFamily="34" charset="0"/>
              </a:rPr>
              <a:t> data@ 3.773 GeV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6082434" y="1183201"/>
            <a:ext cx="2752725" cy="1278191"/>
            <a:chOff x="3114675" y="5334000"/>
            <a:chExt cx="2752725" cy="1278191"/>
          </a:xfrm>
        </p:grpSpPr>
        <p:sp>
          <p:nvSpPr>
            <p:cNvPr id="13" name="TextBox 11"/>
            <p:cNvSpPr txBox="1">
              <a:spLocks noChangeArrowheads="1"/>
            </p:cNvSpPr>
            <p:nvPr/>
          </p:nvSpPr>
          <p:spPr bwMode="auto">
            <a:xfrm>
              <a:off x="3114675" y="5842000"/>
              <a:ext cx="2667000" cy="360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16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f</a:t>
              </a:r>
              <a:r>
                <a:rPr lang="en-US" altLang="zh-CN" sz="1600" b="1" baseline="-25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  <a:r>
                <a:rPr lang="en-US" altLang="zh-CN" sz="1600" b="1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  <a:r>
                <a:rPr lang="en-US" altLang="zh-CN" sz="1600" b="1" dirty="0">
                  <a:latin typeface="Symbol" panose="05050102010706020507" pitchFamily="18" charset="2"/>
                  <a:cs typeface="Times New Roman" panose="02020603050405020304" pitchFamily="18" charset="0"/>
                  <a:sym typeface="Wingdings" panose="05000000000000000000" pitchFamily="2" charset="2"/>
                </a:rPr>
                <a:t>=(203.2</a:t>
              </a:r>
              <a:r>
                <a:rPr lang="en-US" altLang="zh-CN" sz="1600" b="1" dirty="0">
                  <a:latin typeface="Symbol" panose="05050102010706020507" pitchFamily="18" charset="2"/>
                  <a:cs typeface="Times New Roman" panose="02020603050405020304" pitchFamily="18" charset="0"/>
                  <a:sym typeface="Symbol" panose="05050102010706020507" pitchFamily="18" charset="2"/>
                </a:rPr>
                <a:t>5.31.8) </a:t>
              </a:r>
              <a:r>
                <a:rPr lang="en-US" altLang="zh-CN" sz="1600" b="1" dirty="0"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MeV</a:t>
              </a:r>
              <a:endParaRPr lang="en-US" altLang="zh-CN" sz="1600" b="1" baseline="30000" dirty="0">
                <a:latin typeface="Times New Roman" panose="02020603050405020304" pitchFamily="18" charset="0"/>
                <a:ea typeface="仿宋_GB2312" pitchFamily="49" charset="-122"/>
                <a:cs typeface="Times New Roman" panose="02020603050405020304" pitchFamily="18" charset="0"/>
                <a:sym typeface="Symbol" panose="05050102010706020507" pitchFamily="18" charset="2"/>
              </a:endParaRPr>
            </a:p>
          </p:txBody>
        </p:sp>
        <p:sp>
          <p:nvSpPr>
            <p:cNvPr id="14" name="TextBox 11"/>
            <p:cNvSpPr txBox="1">
              <a:spLocks noChangeArrowheads="1"/>
            </p:cNvSpPr>
            <p:nvPr/>
          </p:nvSpPr>
          <p:spPr bwMode="auto">
            <a:xfrm>
              <a:off x="3200400" y="6251829"/>
              <a:ext cx="2667000" cy="360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|</a:t>
              </a:r>
              <a:r>
                <a:rPr lang="en-US" altLang="zh-CN" sz="16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altLang="zh-CN" sz="1600" b="1" baseline="-25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cd</a:t>
              </a:r>
              <a:r>
                <a:rPr lang="en-US" altLang="zh-CN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|</a:t>
              </a:r>
              <a:r>
                <a:rPr lang="en-US" altLang="zh-CN" sz="1600" b="1" dirty="0">
                  <a:latin typeface="Symbol" panose="05050102010706020507" pitchFamily="18" charset="2"/>
                  <a:cs typeface="Times New Roman" panose="02020603050405020304" pitchFamily="18" charset="0"/>
                  <a:sym typeface="Wingdings" panose="05000000000000000000" pitchFamily="2" charset="2"/>
                </a:rPr>
                <a:t>=0.2210</a:t>
              </a:r>
              <a:r>
                <a:rPr lang="en-US" altLang="zh-CN" sz="1600" b="1" dirty="0">
                  <a:latin typeface="Symbol" panose="05050102010706020507" pitchFamily="18" charset="2"/>
                  <a:cs typeface="Times New Roman" panose="02020603050405020304" pitchFamily="18" charset="0"/>
                  <a:sym typeface="Symbol" panose="05050102010706020507" pitchFamily="18" charset="2"/>
                </a:rPr>
                <a:t>0.00580.0047</a:t>
              </a:r>
              <a:endParaRPr lang="en-US" altLang="zh-CN" sz="1600" b="1" baseline="30000" dirty="0">
                <a:latin typeface="仿宋_GB2312" pitchFamily="49" charset="-122"/>
                <a:ea typeface="仿宋_GB2312" pitchFamily="49" charset="-122"/>
                <a:cs typeface="Times New Roman" panose="02020603050405020304" pitchFamily="18" charset="0"/>
                <a:sym typeface="Symbol" panose="05050102010706020507" pitchFamily="18" charset="2"/>
              </a:endParaRPr>
            </a:p>
          </p:txBody>
        </p:sp>
        <p:sp>
          <p:nvSpPr>
            <p:cNvPr id="15" name="TextBox 11"/>
            <p:cNvSpPr txBox="1">
              <a:spLocks noChangeArrowheads="1"/>
            </p:cNvSpPr>
            <p:nvPr/>
          </p:nvSpPr>
          <p:spPr bwMode="auto">
            <a:xfrm>
              <a:off x="3200400" y="5334000"/>
              <a:ext cx="2667000" cy="381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r>
                <a:rPr lang="en-US" altLang="zh-CN" sz="1400" b="1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D+</a:t>
              </a:r>
              <a:r>
                <a:rPr lang="en-US" altLang="zh-CN" sz="1400" b="1" baseline="-25000" dirty="0"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</a:t>
              </a:r>
              <a:r>
                <a:rPr lang="en-US" altLang="zh-CN" sz="1400" b="1" baseline="-25000" dirty="0" err="1">
                  <a:latin typeface="Symbol" panose="05050102010706020507" pitchFamily="18" charset="2"/>
                  <a:cs typeface="Times New Roman" panose="02020603050405020304" pitchFamily="18" charset="0"/>
                  <a:sym typeface="Wingdings" panose="05000000000000000000" pitchFamily="2" charset="2"/>
                </a:rPr>
                <a:t>m+n</a:t>
              </a:r>
              <a:r>
                <a:rPr lang="en-US" altLang="zh-CN" sz="1400" b="1" dirty="0">
                  <a:latin typeface="Symbol" panose="05050102010706020507" pitchFamily="18" charset="2"/>
                  <a:cs typeface="Times New Roman" panose="02020603050405020304" pitchFamily="18" charset="0"/>
                  <a:sym typeface="Wingdings" panose="05000000000000000000" pitchFamily="2" charset="2"/>
                </a:rPr>
                <a:t>=(3.71</a:t>
              </a:r>
              <a:r>
                <a:rPr lang="en-US" altLang="zh-CN" sz="1400" b="1" dirty="0">
                  <a:latin typeface="Symbol" panose="05050102010706020507" pitchFamily="18" charset="2"/>
                  <a:cs typeface="Times New Roman" panose="02020603050405020304" pitchFamily="18" charset="0"/>
                  <a:sym typeface="Symbol" panose="05050102010706020507" pitchFamily="18" charset="2"/>
                </a:rPr>
                <a:t>0.190.06)</a:t>
              </a:r>
              <a:r>
                <a:rPr lang="en-US" altLang="zh-CN" sz="1400" b="1" dirty="0">
                  <a:latin typeface="仿宋_GB2312" pitchFamily="49" charset="-122"/>
                  <a:ea typeface="仿宋_GB2312" pitchFamily="49" charset="-122"/>
                  <a:cs typeface="Times New Roman" panose="02020603050405020304" pitchFamily="18" charset="0"/>
                  <a:sym typeface="Symbol" panose="05050102010706020507" pitchFamily="18" charset="2"/>
                </a:rPr>
                <a:t>×10</a:t>
              </a:r>
              <a:r>
                <a:rPr lang="en-US" altLang="zh-CN" sz="1400" b="1" baseline="30000" dirty="0">
                  <a:latin typeface="仿宋_GB2312" pitchFamily="49" charset="-122"/>
                  <a:ea typeface="仿宋_GB2312" pitchFamily="49" charset="-122"/>
                  <a:cs typeface="Times New Roman" panose="02020603050405020304" pitchFamily="18" charset="0"/>
                  <a:sym typeface="Symbol" panose="05050102010706020507" pitchFamily="18" charset="2"/>
                </a:rPr>
                <a:t>-4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3461443" y="1027245"/>
            <a:ext cx="2847975" cy="3184525"/>
            <a:chOff x="6081713" y="2109788"/>
            <a:chExt cx="2847975" cy="3184525"/>
          </a:xfrm>
        </p:grpSpPr>
        <p:pic>
          <p:nvPicPr>
            <p:cNvPr id="22" name="Picture 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81713" y="2109788"/>
              <a:ext cx="2847975" cy="3184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" name="Picture 1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81738" y="3284538"/>
              <a:ext cx="2147887" cy="360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4" name="TextBox 11"/>
          <p:cNvSpPr txBox="1">
            <a:spLocks noChangeArrowheads="1"/>
          </p:cNvSpPr>
          <p:nvPr/>
        </p:nvSpPr>
        <p:spPr bwMode="auto">
          <a:xfrm>
            <a:off x="872924" y="2056580"/>
            <a:ext cx="982662" cy="376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40921</a:t>
            </a:r>
            <a:endParaRPr lang="en-US" altLang="zh-CN" sz="1800" b="1" dirty="0">
              <a:solidFill>
                <a:srgbClr val="FF0000"/>
              </a:solidFill>
              <a:latin typeface="Symbol" panose="05050102010706020507" pitchFamily="18" charset="2"/>
              <a:cs typeface="Times New Roman" panose="02020603050405020304" pitchFamily="18" charset="0"/>
            </a:endParaRPr>
          </a:p>
        </p:txBody>
      </p:sp>
      <p:sp>
        <p:nvSpPr>
          <p:cNvPr id="25" name="矩形 13"/>
          <p:cNvSpPr>
            <a:spLocks noChangeArrowheads="1"/>
          </p:cNvSpPr>
          <p:nvPr/>
        </p:nvSpPr>
        <p:spPr bwMode="auto">
          <a:xfrm>
            <a:off x="6277696" y="3168312"/>
            <a:ext cx="244792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zh-CN" sz="1600" b="1" dirty="0" smtClean="0">
                <a:solidFill>
                  <a:srgbClr val="FF0000"/>
                </a:solidFill>
                <a:cs typeface="Arial" panose="020B0604020202020204" pitchFamily="34" charset="0"/>
              </a:rPr>
              <a:t>The best precision of measurement </a:t>
            </a:r>
            <a:r>
              <a:rPr lang="en-US" altLang="zh-CN" sz="1600" b="1" dirty="0">
                <a:solidFill>
                  <a:srgbClr val="FF0000"/>
                </a:solidFill>
                <a:cs typeface="Arial" panose="020B0604020202020204" pitchFamily="34" charset="0"/>
              </a:rPr>
              <a:t>on</a:t>
            </a:r>
            <a:r>
              <a:rPr lang="en-US" altLang="zh-CN" sz="1600" b="1" dirty="0" smtClean="0">
                <a:solidFill>
                  <a:srgbClr val="FF0000"/>
                </a:solidFill>
                <a:cs typeface="Arial" panose="020B0604020202020204" pitchFamily="34" charset="0"/>
              </a:rPr>
              <a:t> </a:t>
            </a:r>
            <a:r>
              <a:rPr lang="en-US" altLang="zh-CN" sz="1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altLang="zh-CN" sz="1600" b="1" baseline="-25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altLang="zh-CN" sz="1600" b="1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1600" b="1" dirty="0" smtClean="0">
                <a:solidFill>
                  <a:srgbClr val="FF0000"/>
                </a:solidFill>
                <a:cs typeface="Arial" panose="020B0604020202020204" pitchFamily="34" charset="0"/>
              </a:rPr>
              <a:t> </a:t>
            </a:r>
            <a:endParaRPr lang="en-US" altLang="zh-CN" sz="1600" b="1" baseline="30000" dirty="0">
              <a:solidFill>
                <a:srgbClr val="FF0000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7257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标题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2" name="标题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t="-2105" b="-84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zh-CN" smtClean="0"/>
              <a:t>Y. H. Yang | DCCP 2018</a:t>
            </a:r>
            <a:endParaRPr lang="en-US" altLang="zh-CN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C685C-97EF-E540-9BEB-22568529B3EC}" type="slidenum">
              <a:rPr lang="en-US" smtClean="0"/>
              <a:t>8</a:t>
            </a:fld>
            <a:endParaRPr lang="en-US"/>
          </a:p>
        </p:txBody>
      </p:sp>
      <p:pic>
        <p:nvPicPr>
          <p:cNvPr id="6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8530" y="1151866"/>
            <a:ext cx="2627312" cy="3214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2597" y="1010584"/>
            <a:ext cx="2593975" cy="3748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10"/>
          <p:cNvSpPr txBox="1">
            <a:spLocks noChangeArrowheads="1"/>
          </p:cNvSpPr>
          <p:nvPr/>
        </p:nvSpPr>
        <p:spPr bwMode="auto">
          <a:xfrm>
            <a:off x="2945560" y="799218"/>
            <a:ext cx="31051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b="1" dirty="0"/>
              <a:t>3.19 fb</a:t>
            </a:r>
            <a:r>
              <a:rPr lang="en-US" altLang="zh-CN" sz="1800" b="1" baseline="30000" dirty="0"/>
              <a:t>-1</a:t>
            </a:r>
            <a:r>
              <a:rPr lang="en-US" altLang="zh-CN" sz="1800" b="1" dirty="0"/>
              <a:t> data@4.178 GeV</a:t>
            </a:r>
          </a:p>
        </p:txBody>
      </p:sp>
      <p:pic>
        <p:nvPicPr>
          <p:cNvPr id="9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714" y="1111135"/>
            <a:ext cx="2416061" cy="298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10"/>
          <p:cNvSpPr txBox="1">
            <a:spLocks noChangeArrowheads="1"/>
          </p:cNvSpPr>
          <p:nvPr/>
        </p:nvSpPr>
        <p:spPr bwMode="auto">
          <a:xfrm>
            <a:off x="179388" y="783566"/>
            <a:ext cx="3105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b="1" dirty="0"/>
              <a:t>0.48 fb</a:t>
            </a:r>
            <a:r>
              <a:rPr lang="en-US" altLang="zh-CN" sz="1800" b="1" baseline="30000" dirty="0"/>
              <a:t>-1</a:t>
            </a:r>
            <a:r>
              <a:rPr lang="en-US" altLang="zh-CN" sz="1800" b="1" dirty="0"/>
              <a:t> data@4.01 </a:t>
            </a:r>
            <a:r>
              <a:rPr lang="en-US" altLang="zh-CN" sz="1800" b="1" dirty="0" err="1"/>
              <a:t>GeV</a:t>
            </a:r>
            <a:endParaRPr lang="en-US" altLang="zh-CN" sz="1800" b="1" dirty="0"/>
          </a:p>
        </p:txBody>
      </p:sp>
      <p:sp>
        <p:nvSpPr>
          <p:cNvPr id="11" name="矩形 19"/>
          <p:cNvSpPr>
            <a:spLocks noChangeArrowheads="1"/>
          </p:cNvSpPr>
          <p:nvPr/>
        </p:nvSpPr>
        <p:spPr bwMode="auto">
          <a:xfrm>
            <a:off x="406400" y="1557338"/>
            <a:ext cx="23653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b="1" dirty="0">
                <a:solidFill>
                  <a:srgbClr val="FF0000"/>
                </a:solidFill>
                <a:cs typeface="Arial" panose="020B0604020202020204" pitchFamily="34" charset="0"/>
              </a:rPr>
              <a:t>PRD94(2016)072004</a:t>
            </a:r>
            <a:endParaRPr lang="zh-CN" altLang="en-US" sz="1800" dirty="0"/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492078" y="4460505"/>
            <a:ext cx="2511425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1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altLang="zh-CN" sz="1600" b="1" baseline="-25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Ds</a:t>
            </a:r>
            <a:r>
              <a:rPr lang="en-US" altLang="zh-CN" sz="1600" b="1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1600" b="1" dirty="0">
                <a:solidFill>
                  <a:srgbClr val="FF0000"/>
                </a:solidFill>
                <a:latin typeface="Symbol" panose="05050102010706020507" pitchFamily="18" charset="2"/>
                <a:cs typeface="Times New Roman" panose="02020603050405020304" pitchFamily="18" charset="0"/>
                <a:sym typeface="Wingdings" panose="05000000000000000000" pitchFamily="2" charset="2"/>
              </a:rPr>
              <a:t>=(241.0</a:t>
            </a:r>
            <a:r>
              <a:rPr lang="en-US" altLang="zh-CN" sz="1600" b="1" dirty="0">
                <a:solidFill>
                  <a:srgbClr val="FF0000"/>
                </a:solidFill>
                <a:latin typeface="Symbol" panose="05050102010706020507" pitchFamily="18" charset="2"/>
                <a:cs typeface="Times New Roman" panose="02020603050405020304" pitchFamily="18" charset="0"/>
                <a:sym typeface="Symbol" panose="05050102010706020507" pitchFamily="18" charset="2"/>
              </a:rPr>
              <a:t>16.36.6) </a:t>
            </a:r>
            <a:r>
              <a:rPr lang="en-US" altLang="zh-CN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MeV</a:t>
            </a:r>
            <a:endParaRPr lang="en-US" altLang="zh-CN" sz="1600" b="1" baseline="30000" dirty="0">
              <a:solidFill>
                <a:srgbClr val="FF0000"/>
              </a:solidFill>
              <a:latin typeface="Times New Roman" panose="02020603050405020304" pitchFamily="18" charset="0"/>
              <a:ea typeface="仿宋_GB2312" pitchFamily="49" charset="-122"/>
              <a:cs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13" name="TextBox 29"/>
          <p:cNvSpPr txBox="1">
            <a:spLocks noChangeArrowheads="1"/>
          </p:cNvSpPr>
          <p:nvPr/>
        </p:nvSpPr>
        <p:spPr bwMode="auto">
          <a:xfrm>
            <a:off x="3075374" y="4366826"/>
            <a:ext cx="27368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 b="1" dirty="0" err="1">
                <a:solidFill>
                  <a:srgbClr val="FF0000"/>
                </a:solidFill>
                <a:sym typeface="Symbol" panose="05050102010706020507" pitchFamily="18" charset="2"/>
              </a:rPr>
              <a:t>f</a:t>
            </a:r>
            <a:r>
              <a:rPr lang="en-US" altLang="zh-CN" sz="1600" b="1" baseline="-25000" dirty="0" err="1">
                <a:solidFill>
                  <a:srgbClr val="FF0000"/>
                </a:solidFill>
                <a:sym typeface="Symbol" panose="05050102010706020507" pitchFamily="18" charset="2"/>
              </a:rPr>
              <a:t>Ds</a:t>
            </a:r>
            <a:r>
              <a:rPr lang="en-US" altLang="zh-CN" sz="1600" b="1" dirty="0" err="1">
                <a:solidFill>
                  <a:srgbClr val="FF0000"/>
                </a:solidFill>
                <a:sym typeface="Symbol" panose="05050102010706020507" pitchFamily="18" charset="2"/>
              </a:rPr>
              <a:t>|V</a:t>
            </a:r>
            <a:r>
              <a:rPr lang="en-US" altLang="zh-CN" sz="1600" b="1" baseline="-25000" dirty="0" err="1">
                <a:solidFill>
                  <a:srgbClr val="FF0000"/>
                </a:solidFill>
                <a:sym typeface="Symbol" panose="05050102010706020507" pitchFamily="18" charset="2"/>
              </a:rPr>
              <a:t>cs</a:t>
            </a:r>
            <a:r>
              <a:rPr lang="en-US" altLang="zh-CN" sz="1600" b="1" dirty="0">
                <a:solidFill>
                  <a:srgbClr val="FF0000"/>
                </a:solidFill>
                <a:sym typeface="Symbol" panose="05050102010706020507" pitchFamily="18" charset="2"/>
              </a:rPr>
              <a:t>|</a:t>
            </a:r>
            <a:r>
              <a:rPr lang="en-US" altLang="zh-CN" sz="1600" b="1" dirty="0">
                <a:solidFill>
                  <a:srgbClr val="FF0000"/>
                </a:solidFill>
                <a:sym typeface="Wingdings" panose="05000000000000000000" pitchFamily="2" charset="2"/>
              </a:rPr>
              <a:t>=242.5</a:t>
            </a:r>
            <a:r>
              <a:rPr lang="en-US" altLang="zh-CN" sz="1600" b="1" dirty="0">
                <a:solidFill>
                  <a:srgbClr val="FF0000"/>
                </a:solidFill>
                <a:sym typeface="Symbol" panose="05050102010706020507" pitchFamily="18" charset="2"/>
              </a:rPr>
              <a:t>3.53.7 MeV</a:t>
            </a:r>
            <a:endParaRPr lang="en-US" altLang="zh-CN" sz="1600" b="1" baseline="30000" dirty="0">
              <a:solidFill>
                <a:srgbClr val="FF0000"/>
              </a:solidFill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6390088" y="491178"/>
            <a:ext cx="244792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zh-CN" sz="1600" b="1" dirty="0" smtClean="0">
                <a:solidFill>
                  <a:srgbClr val="FF0000"/>
                </a:solidFill>
                <a:cs typeface="Arial" panose="020B0604020202020204" pitchFamily="34" charset="0"/>
              </a:rPr>
              <a:t>The best precision of measurement </a:t>
            </a:r>
            <a:r>
              <a:rPr lang="en-US" altLang="zh-CN" sz="1600" b="1" dirty="0">
                <a:solidFill>
                  <a:srgbClr val="FF0000"/>
                </a:solidFill>
                <a:cs typeface="Arial" panose="020B0604020202020204" pitchFamily="34" charset="0"/>
              </a:rPr>
              <a:t>on</a:t>
            </a:r>
            <a:r>
              <a:rPr lang="en-US" altLang="zh-CN" sz="1600" b="1" dirty="0" smtClean="0">
                <a:solidFill>
                  <a:srgbClr val="FF0000"/>
                </a:solidFill>
                <a:cs typeface="Arial" panose="020B0604020202020204" pitchFamily="34" charset="0"/>
              </a:rPr>
              <a:t> </a:t>
            </a:r>
            <a:r>
              <a:rPr lang="en-US" altLang="zh-CN" sz="1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altLang="zh-CN" sz="1600" b="1" baseline="-25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altLang="zh-CN" sz="1600" b="1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1600" b="1" dirty="0" smtClean="0">
                <a:solidFill>
                  <a:srgbClr val="FF0000"/>
                </a:solidFill>
                <a:cs typeface="Arial" panose="020B0604020202020204" pitchFamily="34" charset="0"/>
              </a:rPr>
              <a:t> </a:t>
            </a:r>
            <a:endParaRPr lang="en-US" altLang="zh-CN" sz="1600" b="1" baseline="30000" dirty="0">
              <a:solidFill>
                <a:srgbClr val="FF0000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3370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8470</TotalTime>
  <Words>474</Words>
  <Application>Microsoft Office PowerPoint</Application>
  <PresentationFormat>全屏显示(16:9)</PresentationFormat>
  <Paragraphs>157</Paragraphs>
  <Slides>18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34" baseType="lpstr">
      <vt:lpstr>Albertus</vt:lpstr>
      <vt:lpstr>Ayuthaya</vt:lpstr>
      <vt:lpstr>等线</vt:lpstr>
      <vt:lpstr>仿宋_GB2312</vt:lpstr>
      <vt:lpstr>宋体</vt:lpstr>
      <vt:lpstr>Arial</vt:lpstr>
      <vt:lpstr>Calibri</vt:lpstr>
      <vt:lpstr>Calibri Light</vt:lpstr>
      <vt:lpstr>Cambria Math</vt:lpstr>
      <vt:lpstr>Mathematica1</vt:lpstr>
      <vt:lpstr>Symbol</vt:lpstr>
      <vt:lpstr>Times New Roman</vt:lpstr>
      <vt:lpstr>Wingdings</vt:lpstr>
      <vt:lpstr>Retrospect</vt:lpstr>
      <vt:lpstr>公式</vt:lpstr>
      <vt:lpstr>Equation</vt:lpstr>
      <vt:lpstr>（Semi-)leptonic Decay of D Meson at BESIII</vt:lpstr>
      <vt:lpstr>Outline</vt:lpstr>
      <vt:lpstr>Introduction: BESIII experiment</vt:lpstr>
      <vt:lpstr>Introduction: data samples</vt:lpstr>
      <vt:lpstr>Tagging method</vt:lpstr>
      <vt:lpstr>Tagging method (sample)</vt:lpstr>
      <vt:lpstr>Leptonic  decays</vt:lpstr>
      <vt:lpstr>D^+→μ^+ ν_μ</vt:lpstr>
      <vt:lpstr>D_s^+→μ^+ ν_μ</vt:lpstr>
      <vt:lpstr>Semileptonic decays</vt:lpstr>
      <vt:lpstr>D^+→〖K^- μ〗^+ ν_μ</vt:lpstr>
      <vt:lpstr>D^+→〖K^- μ〗^+ ν_μ</vt:lpstr>
      <vt:lpstr>D^(0/+)→〖a_0^(-/0) e〗^+ ν_e</vt:lpstr>
      <vt:lpstr>D_s^+→〖K^(0(∗)) e〗^+ ν_e</vt:lpstr>
      <vt:lpstr>D_^+→〖η/η^′ e〗^+ ν_e</vt:lpstr>
      <vt:lpstr>D_s^+→〖η/η^′ e〗^+ ν_e</vt:lpstr>
      <vt:lpstr>D_s^+→〖η/η^′ e〗^+ ν_e</vt:lpstr>
      <vt:lpstr>Summary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Charm physics at BESIII</dc:title>
  <dc:creator>Hans Gans</dc:creator>
  <cp:lastModifiedBy>Windows 用户</cp:lastModifiedBy>
  <cp:revision>638</cp:revision>
  <cp:lastPrinted>2016-06-10T10:04:04Z</cp:lastPrinted>
  <dcterms:created xsi:type="dcterms:W3CDTF">2016-06-06T12:55:56Z</dcterms:created>
  <dcterms:modified xsi:type="dcterms:W3CDTF">2018-08-01T06:32:10Z</dcterms:modified>
</cp:coreProperties>
</file>